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Lst>
  <p:sldSz cx="18288000" cy="10287000"/>
  <p:notesSz cx="6858000" cy="9144000"/>
  <p:embeddedFontLst>
    <p:embeddedFont>
      <p:font typeface="Anton" pitchFamily="2" charset="0"/>
      <p:regular r:id="rId44"/>
    </p:embeddedFont>
    <p:embeddedFont>
      <p:font typeface="Montserrat" panose="00000500000000000000" pitchFamily="2" charset="0"/>
      <p:regular r:id="rId45"/>
      <p:bold r:id="rId46"/>
      <p:italic r:id="rId47"/>
      <p:boldItalic r:id="rId48"/>
    </p:embeddedFont>
    <p:embeddedFont>
      <p:font typeface="Montserrat Bold" panose="00000800000000000000" pitchFamily="2" charset="0"/>
      <p:regular r:id="rId49"/>
      <p:bold r:id="rId50"/>
    </p:embeddedFont>
    <p:embeddedFont>
      <p:font typeface="Noto Serif Display" panose="020B0604020202020204"/>
      <p:regular r:id="rId51"/>
    </p:embeddedFont>
    <p:embeddedFont>
      <p:font typeface="Open Sans" panose="020B0606030504020204" pitchFamily="34" charset="0"/>
      <p:regular r:id="rId52"/>
      <p:bold r:id="rId53"/>
      <p:italic r:id="rId54"/>
      <p:boldItalic r:id="rId55"/>
    </p:embeddedFont>
    <p:embeddedFont>
      <p:font typeface="Open Sans Bold" panose="020B0806030504020204" pitchFamily="34" charset="0"/>
      <p:regular r:id="rId56"/>
      <p:bold r:id="rId5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4830B6-0A4E-127B-08B3-355598BC44AA}" v="2" dt="2025-10-16T14:21:13.1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63"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font" Target="fonts/font5.fntdata"/><Relationship Id="rId56" Type="http://schemas.openxmlformats.org/officeDocument/2006/relationships/font" Target="fonts/font13.fntdata"/><Relationship Id="rId8" Type="http://schemas.openxmlformats.org/officeDocument/2006/relationships/slide" Target="slides/slide4.xml"/><Relationship Id="rId51" Type="http://schemas.openxmlformats.org/officeDocument/2006/relationships/font" Target="fonts/font8.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3.fntdata"/><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11.fntdata"/><Relationship Id="rId62"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ỄN ĐẮC MINH" userId="S::minh221230922@lms.utc.edu.vn::7a8f7021-f1fe-4cbf-9b09-032928b562ea" providerId="AD" clId="Web-{596B9B06-C90D-71DC-C2D1-F41A0CFA823A}"/>
    <pc:docChg chg="modSld">
      <pc:chgData name="NGUYỄN ĐẮC MINH" userId="S::minh221230922@lms.utc.edu.vn::7a8f7021-f1fe-4cbf-9b09-032928b562ea" providerId="AD" clId="Web-{596B9B06-C90D-71DC-C2D1-F41A0CFA823A}" dt="2025-10-03T06:29:57.213" v="1" actId="1076"/>
      <pc:docMkLst>
        <pc:docMk/>
      </pc:docMkLst>
      <pc:sldChg chg="modSp">
        <pc:chgData name="NGUYỄN ĐẮC MINH" userId="S::minh221230922@lms.utc.edu.vn::7a8f7021-f1fe-4cbf-9b09-032928b562ea" providerId="AD" clId="Web-{596B9B06-C90D-71DC-C2D1-F41A0CFA823A}" dt="2025-10-03T06:29:57.213" v="1" actId="1076"/>
        <pc:sldMkLst>
          <pc:docMk/>
          <pc:sldMk cId="0" sldId="267"/>
        </pc:sldMkLst>
        <pc:grpChg chg="mod">
          <ac:chgData name="NGUYỄN ĐẮC MINH" userId="S::minh221230922@lms.utc.edu.vn::7a8f7021-f1fe-4cbf-9b09-032928b562ea" providerId="AD" clId="Web-{596B9B06-C90D-71DC-C2D1-F41A0CFA823A}" dt="2025-10-03T06:29:57.213" v="1" actId="1076"/>
          <ac:grpSpMkLst>
            <pc:docMk/>
            <pc:sldMk cId="0" sldId="267"/>
            <ac:grpSpMk id="8" creationId="{00000000-0000-0000-0000-000000000000}"/>
          </ac:grpSpMkLst>
        </pc:grpChg>
      </pc:sldChg>
    </pc:docChg>
  </pc:docChgLst>
  <pc:docChgLst>
    <pc:chgData name="NGUYỄN QUỐC NAM" userId="S::nam221220938@lms.utc.edu.vn::1a76dacd-9a28-401c-8b98-91d81cc87afd" providerId="AD" clId="Web-{2B2A0D9D-F030-29E2-AD5F-A669A6B6FF92}"/>
    <pc:docChg chg="modSld">
      <pc:chgData name="NGUYỄN QUỐC NAM" userId="S::nam221220938@lms.utc.edu.vn::1a76dacd-9a28-401c-8b98-91d81cc87afd" providerId="AD" clId="Web-{2B2A0D9D-F030-29E2-AD5F-A669A6B6FF92}" dt="2025-10-03T07:03:11.292" v="2" actId="1076"/>
      <pc:docMkLst>
        <pc:docMk/>
      </pc:docMkLst>
      <pc:sldChg chg="modSp">
        <pc:chgData name="NGUYỄN QUỐC NAM" userId="S::nam221220938@lms.utc.edu.vn::1a76dacd-9a28-401c-8b98-91d81cc87afd" providerId="AD" clId="Web-{2B2A0D9D-F030-29E2-AD5F-A669A6B6FF92}" dt="2025-10-03T06:36:16.380" v="0" actId="1076"/>
        <pc:sldMkLst>
          <pc:docMk/>
          <pc:sldMk cId="0" sldId="290"/>
        </pc:sldMkLst>
        <pc:grpChg chg="mod">
          <ac:chgData name="NGUYỄN QUỐC NAM" userId="S::nam221220938@lms.utc.edu.vn::1a76dacd-9a28-401c-8b98-91d81cc87afd" providerId="AD" clId="Web-{2B2A0D9D-F030-29E2-AD5F-A669A6B6FF92}" dt="2025-10-03T06:36:16.380" v="0" actId="1076"/>
          <ac:grpSpMkLst>
            <pc:docMk/>
            <pc:sldMk cId="0" sldId="290"/>
            <ac:grpSpMk id="11" creationId="{00000000-0000-0000-0000-000000000000}"/>
          </ac:grpSpMkLst>
        </pc:grpChg>
      </pc:sldChg>
      <pc:sldChg chg="modSp">
        <pc:chgData name="NGUYỄN QUỐC NAM" userId="S::nam221220938@lms.utc.edu.vn::1a76dacd-9a28-401c-8b98-91d81cc87afd" providerId="AD" clId="Web-{2B2A0D9D-F030-29E2-AD5F-A669A6B6FF92}" dt="2025-10-03T07:03:11.292" v="2" actId="1076"/>
        <pc:sldMkLst>
          <pc:docMk/>
          <pc:sldMk cId="0" sldId="294"/>
        </pc:sldMkLst>
        <pc:spChg chg="mod">
          <ac:chgData name="NGUYỄN QUỐC NAM" userId="S::nam221220938@lms.utc.edu.vn::1a76dacd-9a28-401c-8b98-91d81cc87afd" providerId="AD" clId="Web-{2B2A0D9D-F030-29E2-AD5F-A669A6B6FF92}" dt="2025-10-03T07:03:11.292" v="2" actId="1076"/>
          <ac:spMkLst>
            <pc:docMk/>
            <pc:sldMk cId="0" sldId="294"/>
            <ac:spMk id="8" creationId="{00000000-0000-0000-0000-000000000000}"/>
          </ac:spMkLst>
        </pc:spChg>
        <pc:grpChg chg="mod">
          <ac:chgData name="NGUYỄN QUỐC NAM" userId="S::nam221220938@lms.utc.edu.vn::1a76dacd-9a28-401c-8b98-91d81cc87afd" providerId="AD" clId="Web-{2B2A0D9D-F030-29E2-AD5F-A669A6B6FF92}" dt="2025-10-03T07:03:08.620" v="1" actId="1076"/>
          <ac:grpSpMkLst>
            <pc:docMk/>
            <pc:sldMk cId="0" sldId="294"/>
            <ac:grpSpMk id="7" creationId="{00000000-0000-0000-0000-000000000000}"/>
          </ac:grpSpMkLst>
        </pc:grpChg>
      </pc:sldChg>
    </pc:docChg>
  </pc:docChgLst>
  <pc:docChgLst>
    <pc:chgData name="TRƯƠNG NGUYỄN MINH ĐĂNG" userId="S::dang221230800@lms.utc.edu.vn::04841d74-fe35-44cc-97fe-98f57492fa30" providerId="AD" clId="Web-{7FE6A7CA-A230-491E-8733-B7B54C283065}"/>
    <pc:docChg chg="modSld">
      <pc:chgData name="TRƯƠNG NGUYỄN MINH ĐĂNG" userId="S::dang221230800@lms.utc.edu.vn::04841d74-fe35-44cc-97fe-98f57492fa30" providerId="AD" clId="Web-{7FE6A7CA-A230-491E-8733-B7B54C283065}" dt="2025-10-03T06:47:14.315" v="0" actId="1076"/>
      <pc:docMkLst>
        <pc:docMk/>
      </pc:docMkLst>
      <pc:sldChg chg="modSp">
        <pc:chgData name="TRƯƠNG NGUYỄN MINH ĐĂNG" userId="S::dang221230800@lms.utc.edu.vn::04841d74-fe35-44cc-97fe-98f57492fa30" providerId="AD" clId="Web-{7FE6A7CA-A230-491E-8733-B7B54C283065}" dt="2025-10-03T06:47:14.315" v="0" actId="1076"/>
        <pc:sldMkLst>
          <pc:docMk/>
          <pc:sldMk cId="0" sldId="268"/>
        </pc:sldMkLst>
        <pc:grpChg chg="mod">
          <ac:chgData name="TRƯƠNG NGUYỄN MINH ĐĂNG" userId="S::dang221230800@lms.utc.edu.vn::04841d74-fe35-44cc-97fe-98f57492fa30" providerId="AD" clId="Web-{7FE6A7CA-A230-491E-8733-B7B54C283065}" dt="2025-10-03T06:47:14.315" v="0" actId="1076"/>
          <ac:grpSpMkLst>
            <pc:docMk/>
            <pc:sldMk cId="0" sldId="268"/>
            <ac:grpSpMk id="8" creationId="{00000000-0000-0000-0000-000000000000}"/>
          </ac:grpSpMkLst>
        </pc:grpChg>
      </pc:sldChg>
    </pc:docChg>
  </pc:docChgLst>
  <pc:docChgLst>
    <pc:chgData name="NGUYỄN TUẤN HÙNG" userId="S::hung221230851@lms.utc.edu.vn::aec8dd2c-6418-4042-8bbe-8b4192e7604e" providerId="AD" clId="Web-{2A8F58B0-C5D8-A6E7-7CFE-0746D7EC2981}"/>
    <pc:docChg chg="modSld">
      <pc:chgData name="NGUYỄN TUẤN HÙNG" userId="S::hung221230851@lms.utc.edu.vn::aec8dd2c-6418-4042-8bbe-8b4192e7604e" providerId="AD" clId="Web-{2A8F58B0-C5D8-A6E7-7CFE-0746D7EC2981}" dt="2025-10-03T07:01:40.352" v="0" actId="1076"/>
      <pc:docMkLst>
        <pc:docMk/>
      </pc:docMkLst>
      <pc:sldChg chg="modSp">
        <pc:chgData name="NGUYỄN TUẤN HÙNG" userId="S::hung221230851@lms.utc.edu.vn::aec8dd2c-6418-4042-8bbe-8b4192e7604e" providerId="AD" clId="Web-{2A8F58B0-C5D8-A6E7-7CFE-0746D7EC2981}" dt="2025-10-03T07:01:40.352" v="0" actId="1076"/>
        <pc:sldMkLst>
          <pc:docMk/>
          <pc:sldMk cId="0" sldId="270"/>
        </pc:sldMkLst>
        <pc:grpChg chg="mod">
          <ac:chgData name="NGUYỄN TUẤN HÙNG" userId="S::hung221230851@lms.utc.edu.vn::aec8dd2c-6418-4042-8bbe-8b4192e7604e" providerId="AD" clId="Web-{2A8F58B0-C5D8-A6E7-7CFE-0746D7EC2981}" dt="2025-10-03T07:01:40.352" v="0" actId="1076"/>
          <ac:grpSpMkLst>
            <pc:docMk/>
            <pc:sldMk cId="0" sldId="270"/>
            <ac:grpSpMk id="14" creationId="{00000000-0000-0000-0000-000000000000}"/>
          </ac:grpSpMkLst>
        </pc:grpChg>
      </pc:sldChg>
    </pc:docChg>
  </pc:docChgLst>
  <pc:docChgLst>
    <pc:chgData name="TRƯƠNG NGUYỄN MINH ĐĂNG" userId="S::dang221230800@lms.utc.edu.vn::04841d74-fe35-44cc-97fe-98f57492fa30" providerId="AD" clId="Web-{449F9E8C-D5F3-4F7A-909B-C9F614CCFEEF}"/>
    <pc:docChg chg="modSld">
      <pc:chgData name="TRƯƠNG NGUYỄN MINH ĐĂNG" userId="S::dang221230800@lms.utc.edu.vn::04841d74-fe35-44cc-97fe-98f57492fa30" providerId="AD" clId="Web-{449F9E8C-D5F3-4F7A-909B-C9F614CCFEEF}" dt="2025-10-03T06:29:23.662" v="4" actId="20577"/>
      <pc:docMkLst>
        <pc:docMk/>
      </pc:docMkLst>
      <pc:sldChg chg="modSp">
        <pc:chgData name="TRƯƠNG NGUYỄN MINH ĐĂNG" userId="S::dang221230800@lms.utc.edu.vn::04841d74-fe35-44cc-97fe-98f57492fa30" providerId="AD" clId="Web-{449F9E8C-D5F3-4F7A-909B-C9F614CCFEEF}" dt="2025-10-03T06:27:57.896" v="0" actId="1076"/>
        <pc:sldMkLst>
          <pc:docMk/>
          <pc:sldMk cId="0" sldId="268"/>
        </pc:sldMkLst>
        <pc:grpChg chg="mod">
          <ac:chgData name="TRƯƠNG NGUYỄN MINH ĐĂNG" userId="S::dang221230800@lms.utc.edu.vn::04841d74-fe35-44cc-97fe-98f57492fa30" providerId="AD" clId="Web-{449F9E8C-D5F3-4F7A-909B-C9F614CCFEEF}" dt="2025-10-03T06:27:57.896" v="0" actId="1076"/>
          <ac:grpSpMkLst>
            <pc:docMk/>
            <pc:sldMk cId="0" sldId="268"/>
            <ac:grpSpMk id="8" creationId="{00000000-0000-0000-0000-000000000000}"/>
          </ac:grpSpMkLst>
        </pc:grpChg>
      </pc:sldChg>
      <pc:sldChg chg="modSp">
        <pc:chgData name="TRƯƠNG NGUYỄN MINH ĐĂNG" userId="S::dang221230800@lms.utc.edu.vn::04841d74-fe35-44cc-97fe-98f57492fa30" providerId="AD" clId="Web-{449F9E8C-D5F3-4F7A-909B-C9F614CCFEEF}" dt="2025-10-03T06:29:23.662" v="4" actId="20577"/>
        <pc:sldMkLst>
          <pc:docMk/>
          <pc:sldMk cId="0" sldId="276"/>
        </pc:sldMkLst>
        <pc:spChg chg="mod">
          <ac:chgData name="TRƯƠNG NGUYỄN MINH ĐĂNG" userId="S::dang221230800@lms.utc.edu.vn::04841d74-fe35-44cc-97fe-98f57492fa30" providerId="AD" clId="Web-{449F9E8C-D5F3-4F7A-909B-C9F614CCFEEF}" dt="2025-10-03T06:29:23.662" v="4" actId="20577"/>
          <ac:spMkLst>
            <pc:docMk/>
            <pc:sldMk cId="0" sldId="276"/>
            <ac:spMk id="13" creationId="{00000000-0000-0000-0000-000000000000}"/>
          </ac:spMkLst>
        </pc:spChg>
      </pc:sldChg>
    </pc:docChg>
  </pc:docChgLst>
  <pc:docChgLst>
    <pc:chgData name="TẠ XUÂN ANH VŨ" userId="S::vu221231058@lms.utc.edu.vn::db712062-32fd-42aa-8eb5-d61144704479" providerId="AD" clId="Web-{CF4830B6-0A4E-127B-08B3-355598BC44AA}"/>
    <pc:docChg chg="modSld">
      <pc:chgData name="TẠ XUÂN ANH VŨ" userId="S::vu221231058@lms.utc.edu.vn::db712062-32fd-42aa-8eb5-d61144704479" providerId="AD" clId="Web-{CF4830B6-0A4E-127B-08B3-355598BC44AA}" dt="2025-10-16T14:21:13.132" v="1" actId="1076"/>
      <pc:docMkLst>
        <pc:docMk/>
      </pc:docMkLst>
      <pc:sldChg chg="modSp">
        <pc:chgData name="TẠ XUÂN ANH VŨ" userId="S::vu221231058@lms.utc.edu.vn::db712062-32fd-42aa-8eb5-d61144704479" providerId="AD" clId="Web-{CF4830B6-0A4E-127B-08B3-355598BC44AA}" dt="2025-10-16T14:21:13.132" v="1" actId="1076"/>
        <pc:sldMkLst>
          <pc:docMk/>
          <pc:sldMk cId="0" sldId="256"/>
        </pc:sldMkLst>
        <pc:spChg chg="mod">
          <ac:chgData name="TẠ XUÂN ANH VŨ" userId="S::vu221231058@lms.utc.edu.vn::db712062-32fd-42aa-8eb5-d61144704479" providerId="AD" clId="Web-{CF4830B6-0A4E-127B-08B3-355598BC44AA}" dt="2025-10-16T14:21:13.132" v="1" actId="1076"/>
          <ac:spMkLst>
            <pc:docMk/>
            <pc:sldMk cId="0" sldId="256"/>
            <ac:spMk id="2" creationId="{00000000-0000-0000-0000-000000000000}"/>
          </ac:spMkLst>
        </pc:spChg>
      </pc:sldChg>
    </pc:docChg>
  </pc:docChgLst>
</pc:chgInfo>
</file>

<file path=ppt/media/image1.jpeg>
</file>

<file path=ppt/media/image10.jpeg>
</file>

<file path=ppt/media/image11.png>
</file>

<file path=ppt/media/image12.jpeg>
</file>

<file path=ppt/media/image13.png>
</file>

<file path=ppt/media/image14.png>
</file>

<file path=ppt/media/image15.sv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78027" y="262582"/>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grpSp>
        <p:nvGrpSpPr>
          <p:cNvPr id="3" name="Group 3"/>
          <p:cNvGrpSpPr/>
          <p:nvPr/>
        </p:nvGrpSpPr>
        <p:grpSpPr>
          <a:xfrm>
            <a:off x="-1357611" y="-1286368"/>
            <a:ext cx="3086100" cy="308610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5" name="TextBox 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6" name="TextBox 6"/>
          <p:cNvSpPr txBox="1"/>
          <p:nvPr/>
        </p:nvSpPr>
        <p:spPr>
          <a:xfrm>
            <a:off x="1502366" y="4554754"/>
            <a:ext cx="15989576" cy="3028950"/>
          </a:xfrm>
          <a:prstGeom prst="rect">
            <a:avLst/>
          </a:prstGeom>
        </p:spPr>
        <p:txBody>
          <a:bodyPr lIns="0" tIns="0" rIns="0" bIns="0" rtlCol="0" anchor="t">
            <a:spAutoFit/>
          </a:bodyPr>
          <a:lstStyle/>
          <a:p>
            <a:pPr algn="l">
              <a:lnSpc>
                <a:spcPts val="11999"/>
              </a:lnSpc>
            </a:pPr>
            <a:r>
              <a:rPr lang="en-US" sz="9999">
                <a:solidFill>
                  <a:srgbClr val="FF4454"/>
                </a:solidFill>
                <a:latin typeface="Anton"/>
                <a:ea typeface="Anton"/>
                <a:cs typeface="Anton"/>
                <a:sym typeface="Anton"/>
              </a:rPr>
              <a:t>DATA QUALITY,  DATA CLEANING, AND DATA INTEGRATION</a:t>
            </a:r>
          </a:p>
        </p:txBody>
      </p:sp>
      <p:sp>
        <p:nvSpPr>
          <p:cNvPr id="7" name="TextBox 7"/>
          <p:cNvSpPr txBox="1"/>
          <p:nvPr/>
        </p:nvSpPr>
        <p:spPr>
          <a:xfrm>
            <a:off x="1531883" y="7835358"/>
            <a:ext cx="10893293" cy="469439"/>
          </a:xfrm>
          <a:prstGeom prst="rect">
            <a:avLst/>
          </a:prstGeom>
        </p:spPr>
        <p:txBody>
          <a:bodyPr lIns="0" tIns="0" rIns="0" bIns="0" rtlCol="0" anchor="t">
            <a:spAutoFit/>
          </a:bodyPr>
          <a:lstStyle/>
          <a:p>
            <a:pPr algn="l">
              <a:lnSpc>
                <a:spcPts val="3917"/>
              </a:lnSpc>
            </a:pPr>
            <a:r>
              <a:rPr lang="en-US" sz="2797" b="1" spc="179">
                <a:solidFill>
                  <a:srgbClr val="FFFFFF"/>
                </a:solidFill>
                <a:latin typeface="Montserrat Bold"/>
                <a:ea typeface="Montserrat Bold"/>
                <a:cs typeface="Montserrat Bold"/>
                <a:sym typeface="Montserrat Bold"/>
              </a:rPr>
              <a:t>Người trình bày: Nguyễn Đức Nguyên</a:t>
            </a:r>
          </a:p>
        </p:txBody>
      </p:sp>
      <p:grpSp>
        <p:nvGrpSpPr>
          <p:cNvPr id="8" name="Group 8"/>
          <p:cNvGrpSpPr/>
          <p:nvPr/>
        </p:nvGrpSpPr>
        <p:grpSpPr>
          <a:xfrm>
            <a:off x="743479" y="690861"/>
            <a:ext cx="1191540" cy="119154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16241813" y="8802151"/>
            <a:ext cx="3086100" cy="308610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4" name="Group 14"/>
          <p:cNvGrpSpPr/>
          <p:nvPr/>
        </p:nvGrpSpPr>
        <p:grpSpPr>
          <a:xfrm>
            <a:off x="16241813" y="8440825"/>
            <a:ext cx="1191540" cy="119154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6" name="TextBox 16"/>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7" name="Group 17"/>
          <p:cNvGrpSpPr/>
          <p:nvPr/>
        </p:nvGrpSpPr>
        <p:grpSpPr>
          <a:xfrm>
            <a:off x="828916" y="9058516"/>
            <a:ext cx="399568" cy="399568"/>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9" name="TextBox 19"/>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20" name="Group 20"/>
          <p:cNvGrpSpPr/>
          <p:nvPr/>
        </p:nvGrpSpPr>
        <p:grpSpPr>
          <a:xfrm>
            <a:off x="16241813" y="1882401"/>
            <a:ext cx="712885" cy="712885"/>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2" name="TextBox 2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23" name="Group 23"/>
          <p:cNvGrpSpPr/>
          <p:nvPr/>
        </p:nvGrpSpPr>
        <p:grpSpPr>
          <a:xfrm>
            <a:off x="1539033" y="3636533"/>
            <a:ext cx="5439497" cy="737246"/>
            <a:chOff x="0" y="0"/>
            <a:chExt cx="2998473" cy="406400"/>
          </a:xfrm>
        </p:grpSpPr>
        <p:sp>
          <p:nvSpPr>
            <p:cNvPr id="24" name="Freeform 24"/>
            <p:cNvSpPr/>
            <p:nvPr/>
          </p:nvSpPr>
          <p:spPr>
            <a:xfrm>
              <a:off x="0" y="0"/>
              <a:ext cx="2998473" cy="406400"/>
            </a:xfrm>
            <a:custGeom>
              <a:avLst/>
              <a:gdLst/>
              <a:ahLst/>
              <a:cxnLst/>
              <a:rect l="l" t="t" r="r" b="b"/>
              <a:pathLst>
                <a:path w="2998473" h="406400">
                  <a:moveTo>
                    <a:pt x="2795273" y="0"/>
                  </a:moveTo>
                  <a:cubicBezTo>
                    <a:pt x="2907497" y="0"/>
                    <a:pt x="2998473" y="90976"/>
                    <a:pt x="2998473" y="203200"/>
                  </a:cubicBezTo>
                  <a:cubicBezTo>
                    <a:pt x="2998473" y="315424"/>
                    <a:pt x="2907497" y="406400"/>
                    <a:pt x="2795273" y="406400"/>
                  </a:cubicBezTo>
                  <a:lnTo>
                    <a:pt x="203200" y="406400"/>
                  </a:lnTo>
                  <a:cubicBezTo>
                    <a:pt x="90976" y="406400"/>
                    <a:pt x="0" y="315424"/>
                    <a:pt x="0" y="203200"/>
                  </a:cubicBezTo>
                  <a:cubicBezTo>
                    <a:pt x="0" y="90976"/>
                    <a:pt x="90976" y="0"/>
                    <a:pt x="203200" y="0"/>
                  </a:cubicBezTo>
                  <a:close/>
                </a:path>
              </a:pathLst>
            </a:custGeom>
            <a:gradFill rotWithShape="1">
              <a:gsLst>
                <a:gs pos="0">
                  <a:srgbClr val="DC0E20">
                    <a:alpha val="100000"/>
                  </a:srgbClr>
                </a:gs>
                <a:gs pos="100000">
                  <a:srgbClr val="FF4454">
                    <a:alpha val="100000"/>
                  </a:srgbClr>
                </a:gs>
              </a:gsLst>
              <a:lin ang="0"/>
            </a:gradFill>
            <a:ln cap="sq">
              <a:noFill/>
              <a:prstDash val="solid"/>
              <a:miter/>
            </a:ln>
          </p:spPr>
        </p:sp>
        <p:sp>
          <p:nvSpPr>
            <p:cNvPr id="25" name="TextBox 25"/>
            <p:cNvSpPr txBox="1"/>
            <p:nvPr/>
          </p:nvSpPr>
          <p:spPr>
            <a:xfrm>
              <a:off x="0" y="-47625"/>
              <a:ext cx="2998473" cy="454025"/>
            </a:xfrm>
            <a:prstGeom prst="rect">
              <a:avLst/>
            </a:prstGeom>
          </p:spPr>
          <p:txBody>
            <a:bodyPr lIns="31690" tIns="31690" rIns="31690" bIns="31690" rtlCol="0" anchor="ctr"/>
            <a:lstStyle/>
            <a:p>
              <a:pPr marL="0" lvl="0" indent="0" algn="ctr">
                <a:lnSpc>
                  <a:spcPts val="3220"/>
                </a:lnSpc>
                <a:spcBef>
                  <a:spcPct val="0"/>
                </a:spcBef>
              </a:pPr>
              <a:endParaRPr/>
            </a:p>
          </p:txBody>
        </p:sp>
      </p:grpSp>
      <p:sp>
        <p:nvSpPr>
          <p:cNvPr id="26" name="TextBox 26"/>
          <p:cNvSpPr txBox="1"/>
          <p:nvPr/>
        </p:nvSpPr>
        <p:spPr>
          <a:xfrm>
            <a:off x="1708065" y="3774734"/>
            <a:ext cx="4587721" cy="413901"/>
          </a:xfrm>
          <a:prstGeom prst="rect">
            <a:avLst/>
          </a:prstGeom>
        </p:spPr>
        <p:txBody>
          <a:bodyPr lIns="0" tIns="0" rIns="0" bIns="0" rtlCol="0" anchor="t">
            <a:spAutoFit/>
          </a:bodyPr>
          <a:lstStyle/>
          <a:p>
            <a:pPr algn="ctr">
              <a:lnSpc>
                <a:spcPts val="3436"/>
              </a:lnSpc>
            </a:pPr>
            <a:r>
              <a:rPr lang="en-US" sz="2454" b="1">
                <a:solidFill>
                  <a:srgbClr val="FFFFFF"/>
                </a:solidFill>
                <a:latin typeface="Montserrat Bold"/>
                <a:ea typeface="Montserrat Bold"/>
                <a:cs typeface="Montserrat Bold"/>
                <a:sym typeface="Montserrat Bold"/>
              </a:rPr>
              <a:t>Sec 2.4 Liên nhóm 1</a:t>
            </a:r>
          </a:p>
        </p:txBody>
      </p:sp>
      <p:sp>
        <p:nvSpPr>
          <p:cNvPr id="27" name="TextBox 2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a:t>
            </a:r>
          </a:p>
        </p:txBody>
      </p:sp>
      <p:sp>
        <p:nvSpPr>
          <p:cNvPr id="28" name="TextBox 28"/>
          <p:cNvSpPr txBox="1"/>
          <p:nvPr/>
        </p:nvSpPr>
        <p:spPr>
          <a:xfrm>
            <a:off x="5036698" y="8438147"/>
            <a:ext cx="10893293" cy="469439"/>
          </a:xfrm>
          <a:prstGeom prst="rect">
            <a:avLst/>
          </a:prstGeom>
        </p:spPr>
        <p:txBody>
          <a:bodyPr lIns="0" tIns="0" rIns="0" bIns="0" rtlCol="0" anchor="t">
            <a:spAutoFit/>
          </a:bodyPr>
          <a:lstStyle/>
          <a:p>
            <a:pPr algn="l">
              <a:lnSpc>
                <a:spcPts val="3917"/>
              </a:lnSpc>
            </a:pPr>
            <a:r>
              <a:rPr lang="en-US" sz="2797" b="1" spc="179">
                <a:solidFill>
                  <a:srgbClr val="FFFFFF"/>
                </a:solidFill>
                <a:latin typeface="Montserrat Bold"/>
                <a:ea typeface="Montserrat Bold"/>
                <a:cs typeface="Montserrat Bold"/>
                <a:sym typeface="Montserrat Bold"/>
              </a:rPr>
              <a:t>Hoàng Trọng An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grpSp>
        <p:nvGrpSpPr>
          <p:cNvPr id="3" name="Group 3"/>
          <p:cNvGrpSpPr/>
          <p:nvPr/>
        </p:nvGrpSpPr>
        <p:grpSpPr>
          <a:xfrm>
            <a:off x="-1357611" y="-1286368"/>
            <a:ext cx="3086100" cy="308610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5" name="TextBox 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6" name="TextBox 6"/>
          <p:cNvSpPr txBox="1"/>
          <p:nvPr/>
        </p:nvSpPr>
        <p:spPr>
          <a:xfrm>
            <a:off x="1833860" y="4153823"/>
            <a:ext cx="14620280" cy="3752897"/>
          </a:xfrm>
          <a:prstGeom prst="rect">
            <a:avLst/>
          </a:prstGeom>
        </p:spPr>
        <p:txBody>
          <a:bodyPr lIns="0" tIns="0" rIns="0" bIns="0" rtlCol="0" anchor="t">
            <a:spAutoFit/>
          </a:bodyPr>
          <a:lstStyle/>
          <a:p>
            <a:pPr algn="ctr">
              <a:lnSpc>
                <a:spcPts val="9875"/>
              </a:lnSpc>
            </a:pPr>
            <a:r>
              <a:rPr lang="en-US" sz="8229">
                <a:solidFill>
                  <a:srgbClr val="FF4454"/>
                </a:solidFill>
                <a:latin typeface="Anton"/>
                <a:ea typeface="Anton"/>
                <a:cs typeface="Anton"/>
                <a:sym typeface="Anton"/>
              </a:rPr>
              <a:t>LÀM SẠCH DỮ LIỆU </a:t>
            </a:r>
          </a:p>
          <a:p>
            <a:pPr algn="ctr">
              <a:lnSpc>
                <a:spcPts val="9875"/>
              </a:lnSpc>
            </a:pPr>
            <a:r>
              <a:rPr lang="en-US" sz="8229">
                <a:solidFill>
                  <a:srgbClr val="FF4454"/>
                </a:solidFill>
                <a:latin typeface="Anton"/>
                <a:ea typeface="Anton"/>
                <a:cs typeface="Anton"/>
                <a:sym typeface="Anton"/>
              </a:rPr>
              <a:t>(DATA CLEANING)</a:t>
            </a:r>
          </a:p>
          <a:p>
            <a:pPr algn="ctr">
              <a:lnSpc>
                <a:spcPts val="9875"/>
              </a:lnSpc>
            </a:pPr>
            <a:endParaRPr lang="en-US" sz="8229">
              <a:solidFill>
                <a:srgbClr val="FF4454"/>
              </a:solidFill>
              <a:latin typeface="Anton"/>
              <a:ea typeface="Anton"/>
              <a:cs typeface="Anton"/>
              <a:sym typeface="Anton"/>
            </a:endParaRPr>
          </a:p>
        </p:txBody>
      </p:sp>
      <p:grpSp>
        <p:nvGrpSpPr>
          <p:cNvPr id="7" name="Group 7"/>
          <p:cNvGrpSpPr/>
          <p:nvPr/>
        </p:nvGrpSpPr>
        <p:grpSpPr>
          <a:xfrm>
            <a:off x="743479" y="690861"/>
            <a:ext cx="1191540" cy="119154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9" name="TextBox 9"/>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0" name="Group 10"/>
          <p:cNvGrpSpPr/>
          <p:nvPr/>
        </p:nvGrpSpPr>
        <p:grpSpPr>
          <a:xfrm>
            <a:off x="16241813" y="8802151"/>
            <a:ext cx="3086100" cy="308610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2" name="TextBox 1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3" name="Group 13"/>
          <p:cNvGrpSpPr/>
          <p:nvPr/>
        </p:nvGrpSpPr>
        <p:grpSpPr>
          <a:xfrm>
            <a:off x="16241813" y="8440825"/>
            <a:ext cx="1191540" cy="119154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6" name="Group 16"/>
          <p:cNvGrpSpPr/>
          <p:nvPr/>
        </p:nvGrpSpPr>
        <p:grpSpPr>
          <a:xfrm>
            <a:off x="828916" y="9058516"/>
            <a:ext cx="399568" cy="39956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8" name="TextBox 18"/>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9" name="Group 19"/>
          <p:cNvGrpSpPr/>
          <p:nvPr/>
        </p:nvGrpSpPr>
        <p:grpSpPr>
          <a:xfrm>
            <a:off x="16241813" y="1882401"/>
            <a:ext cx="712885" cy="712885"/>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1" name="TextBox 2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2" name="TextBox 2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357611" y="-1286368"/>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743479" y="690861"/>
            <a:ext cx="1191540" cy="11915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0551030" y="4349936"/>
            <a:ext cx="11381566" cy="1138156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9964467" y="2185400"/>
            <a:ext cx="7072900" cy="707290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2332" r="-22332"/>
              </a:stretch>
            </a:blipFill>
            <a:ln w="171450" cap="sq">
              <a:solidFill>
                <a:srgbClr val="FFFFFF"/>
              </a:solidFill>
              <a:prstDash val="solid"/>
              <a:miter/>
            </a:ln>
          </p:spPr>
        </p:sp>
      </p:grpSp>
      <p:grpSp>
        <p:nvGrpSpPr>
          <p:cNvPr id="13" name="Group 13"/>
          <p:cNvGrpSpPr/>
          <p:nvPr/>
        </p:nvGrpSpPr>
        <p:grpSpPr>
          <a:xfrm>
            <a:off x="9144000" y="7727421"/>
            <a:ext cx="1038609" cy="1038609"/>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6" name="Group 16"/>
          <p:cNvGrpSpPr/>
          <p:nvPr/>
        </p:nvGrpSpPr>
        <p:grpSpPr>
          <a:xfrm>
            <a:off x="16837583" y="1599948"/>
            <a:ext cx="399568" cy="39956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8" name="TextBox 18"/>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9" name="Group 19"/>
          <p:cNvGrpSpPr/>
          <p:nvPr/>
        </p:nvGrpSpPr>
        <p:grpSpPr>
          <a:xfrm>
            <a:off x="1760882" y="1599907"/>
            <a:ext cx="5841025" cy="1308100"/>
            <a:chOff x="0" y="0"/>
            <a:chExt cx="7788034" cy="1744133"/>
          </a:xfrm>
        </p:grpSpPr>
        <p:grpSp>
          <p:nvGrpSpPr>
            <p:cNvPr id="20" name="Group 20"/>
            <p:cNvGrpSpPr/>
            <p:nvPr/>
          </p:nvGrpSpPr>
          <p:grpSpPr>
            <a:xfrm>
              <a:off x="0" y="115512"/>
              <a:ext cx="518986" cy="518986"/>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2" name="TextBox 22"/>
              <p:cNvSpPr txBox="1"/>
              <p:nvPr/>
            </p:nvSpPr>
            <p:spPr>
              <a:xfrm>
                <a:off x="76200" y="19050"/>
                <a:ext cx="660400" cy="717550"/>
              </a:xfrm>
              <a:prstGeom prst="rect">
                <a:avLst/>
              </a:prstGeom>
            </p:spPr>
            <p:txBody>
              <a:bodyPr lIns="50800" tIns="50800" rIns="50800" bIns="50800" rtlCol="0" anchor="ctr"/>
              <a:lstStyle/>
              <a:p>
                <a:pPr algn="ctr">
                  <a:lnSpc>
                    <a:spcPts val="4200"/>
                  </a:lnSpc>
                </a:pPr>
                <a:endParaRPr/>
              </a:p>
            </p:txBody>
          </p:sp>
        </p:grpSp>
        <p:sp>
          <p:nvSpPr>
            <p:cNvPr id="23" name="TextBox 23"/>
            <p:cNvSpPr txBox="1"/>
            <p:nvPr/>
          </p:nvSpPr>
          <p:spPr>
            <a:xfrm>
              <a:off x="259493" y="-66675"/>
              <a:ext cx="7528540" cy="1810808"/>
            </a:xfrm>
            <a:prstGeom prst="rect">
              <a:avLst/>
            </a:prstGeom>
          </p:spPr>
          <p:txBody>
            <a:bodyPr lIns="0" tIns="0" rIns="0" bIns="0" rtlCol="0" anchor="t">
              <a:spAutoFit/>
            </a:bodyPr>
            <a:lstStyle/>
            <a:p>
              <a:pPr algn="l">
                <a:lnSpc>
                  <a:spcPts val="5599"/>
                </a:lnSpc>
              </a:pPr>
              <a:r>
                <a:rPr lang="en-US" sz="3999" spc="255">
                  <a:solidFill>
                    <a:srgbClr val="FFFFFF"/>
                  </a:solidFill>
                  <a:latin typeface="Anton"/>
                  <a:ea typeface="Anton"/>
                  <a:cs typeface="Anton"/>
                  <a:sym typeface="Anton"/>
                </a:rPr>
                <a:t>  Khái niệm chung</a:t>
              </a:r>
            </a:p>
            <a:p>
              <a:pPr algn="l">
                <a:lnSpc>
                  <a:spcPts val="5599"/>
                </a:lnSpc>
              </a:pPr>
              <a:endParaRPr lang="en-US" sz="3999" spc="255">
                <a:solidFill>
                  <a:srgbClr val="FFFFFF"/>
                </a:solidFill>
                <a:latin typeface="Anton"/>
                <a:ea typeface="Anton"/>
                <a:cs typeface="Anton"/>
                <a:sym typeface="Anton"/>
              </a:endParaRPr>
            </a:p>
          </p:txBody>
        </p:sp>
      </p:grpSp>
      <p:sp>
        <p:nvSpPr>
          <p:cNvPr id="24" name="TextBox 24"/>
          <p:cNvSpPr txBox="1"/>
          <p:nvPr/>
        </p:nvSpPr>
        <p:spPr>
          <a:xfrm>
            <a:off x="2105365" y="2755607"/>
            <a:ext cx="7038635" cy="5435599"/>
          </a:xfrm>
          <a:prstGeom prst="rect">
            <a:avLst/>
          </a:prstGeom>
        </p:spPr>
        <p:txBody>
          <a:bodyPr lIns="0" tIns="0" rIns="0" bIns="0" rtlCol="0" anchor="t">
            <a:spAutoFit/>
          </a:bodyPr>
          <a:lstStyle/>
          <a:p>
            <a:pPr algn="l">
              <a:lnSpc>
                <a:spcPts val="5440"/>
              </a:lnSpc>
            </a:pPr>
            <a:r>
              <a:rPr lang="en-US" sz="3200">
                <a:solidFill>
                  <a:srgbClr val="FFFFFF">
                    <a:alpha val="80000"/>
                  </a:srgbClr>
                </a:solidFill>
                <a:latin typeface="Open Sans"/>
                <a:ea typeface="Open Sans"/>
                <a:cs typeface="Open Sans"/>
                <a:sym typeface="Open Sans"/>
              </a:rPr>
              <a:t>Phát</a:t>
            </a:r>
            <a:r>
              <a:rPr lang="en-US" sz="3200" u="none" strike="noStrike">
                <a:solidFill>
                  <a:srgbClr val="FFFFFF">
                    <a:alpha val="80000"/>
                  </a:srgbClr>
                </a:solidFill>
                <a:latin typeface="Open Sans"/>
                <a:ea typeface="Open Sans"/>
                <a:cs typeface="Open Sans"/>
                <a:sym typeface="Open Sans"/>
              </a:rPr>
              <a:t> hiện &amp; sửa lỗi:</a:t>
            </a:r>
          </a:p>
          <a:p>
            <a:pPr marL="690884" lvl="1" indent="-345442"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Thiếu dữ liệu</a:t>
            </a:r>
          </a:p>
          <a:p>
            <a:pPr marL="690884" lvl="1" indent="-345442"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Dữ liệu nhiễu</a:t>
            </a:r>
          </a:p>
          <a:p>
            <a:pPr marL="690884" lvl="1" indent="-345442"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Không nhất quán</a:t>
            </a:r>
          </a:p>
          <a:p>
            <a:pPr algn="l">
              <a:lnSpc>
                <a:spcPts val="5440"/>
              </a:lnSpc>
            </a:pPr>
            <a:r>
              <a:rPr lang="en-US" sz="3200" u="none" strike="noStrike">
                <a:solidFill>
                  <a:srgbClr val="FFFFFF">
                    <a:alpha val="80000"/>
                  </a:srgbClr>
                </a:solidFill>
                <a:latin typeface="Open Sans"/>
                <a:ea typeface="Open Sans"/>
                <a:cs typeface="Open Sans"/>
                <a:sym typeface="Open Sans"/>
              </a:rPr>
              <a:t>Mục tiêu: chính xác, đầy đủ, nhất quán</a:t>
            </a:r>
          </a:p>
          <a:p>
            <a:pPr algn="l">
              <a:lnSpc>
                <a:spcPts val="5440"/>
              </a:lnSpc>
            </a:pPr>
            <a:r>
              <a:rPr lang="en-US" sz="3200" u="none" strike="noStrike">
                <a:solidFill>
                  <a:srgbClr val="FFFFFF">
                    <a:alpha val="80000"/>
                  </a:srgbClr>
                </a:solidFill>
                <a:latin typeface="Open Sans"/>
                <a:ea typeface="Open Sans"/>
                <a:cs typeface="Open Sans"/>
                <a:sym typeface="Open Sans"/>
              </a:rPr>
              <a:t>Thuộc bước tiền xử lý dữ liệu</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sp>
        <p:nvSpPr>
          <p:cNvPr id="25" name="TextBox 2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Noto Serif Display"/>
                <a:ea typeface="Noto Serif Display"/>
                <a:cs typeface="Noto Serif Display"/>
                <a:sym typeface="Noto Serif Display"/>
              </a:rPr>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357611" y="-1286368"/>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743479" y="690861"/>
            <a:ext cx="1191540" cy="11915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1647692" y="5137680"/>
            <a:ext cx="11381566" cy="1138156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9964467" y="2185400"/>
            <a:ext cx="7072900" cy="707290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5136" r="-25136"/>
              </a:stretch>
            </a:blipFill>
            <a:ln w="171450" cap="sq">
              <a:solidFill>
                <a:srgbClr val="FFFFFF"/>
              </a:solidFill>
              <a:prstDash val="solid"/>
              <a:miter/>
            </a:ln>
          </p:spPr>
        </p:sp>
      </p:grpSp>
      <p:grpSp>
        <p:nvGrpSpPr>
          <p:cNvPr id="13" name="Group 13"/>
          <p:cNvGrpSpPr/>
          <p:nvPr/>
        </p:nvGrpSpPr>
        <p:grpSpPr>
          <a:xfrm>
            <a:off x="16837583" y="1599948"/>
            <a:ext cx="399568" cy="399568"/>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6" name="Group 16"/>
          <p:cNvGrpSpPr/>
          <p:nvPr/>
        </p:nvGrpSpPr>
        <p:grpSpPr>
          <a:xfrm>
            <a:off x="1740399" y="1687781"/>
            <a:ext cx="389240" cy="38924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8" name="TextBox 18"/>
            <p:cNvSpPr txBox="1"/>
            <p:nvPr/>
          </p:nvSpPr>
          <p:spPr>
            <a:xfrm>
              <a:off x="76200" y="19050"/>
              <a:ext cx="660400" cy="717550"/>
            </a:xfrm>
            <a:prstGeom prst="rect">
              <a:avLst/>
            </a:prstGeom>
          </p:spPr>
          <p:txBody>
            <a:bodyPr lIns="50800" tIns="50800" rIns="50800" bIns="50800" rtlCol="0" anchor="ctr"/>
            <a:lstStyle/>
            <a:p>
              <a:pPr algn="ctr">
                <a:lnSpc>
                  <a:spcPts val="4200"/>
                </a:lnSpc>
              </a:pPr>
              <a:endParaRPr/>
            </a:p>
          </p:txBody>
        </p:sp>
      </p:grpSp>
      <p:sp>
        <p:nvSpPr>
          <p:cNvPr id="19" name="TextBox 19"/>
          <p:cNvSpPr txBox="1"/>
          <p:nvPr/>
        </p:nvSpPr>
        <p:spPr>
          <a:xfrm>
            <a:off x="1935019" y="1533273"/>
            <a:ext cx="13326379" cy="1374775"/>
          </a:xfrm>
          <a:prstGeom prst="rect">
            <a:avLst/>
          </a:prstGeom>
        </p:spPr>
        <p:txBody>
          <a:bodyPr lIns="0" tIns="0" rIns="0" bIns="0" rtlCol="0" anchor="t">
            <a:spAutoFit/>
          </a:bodyPr>
          <a:lstStyle/>
          <a:p>
            <a:pPr algn="l">
              <a:lnSpc>
                <a:spcPts val="5599"/>
              </a:lnSpc>
            </a:pPr>
            <a:r>
              <a:rPr lang="en-US" sz="3999" spc="255">
                <a:solidFill>
                  <a:srgbClr val="FFFFFF"/>
                </a:solidFill>
                <a:latin typeface="Anton"/>
                <a:ea typeface="Anton"/>
                <a:cs typeface="Anton"/>
                <a:sym typeface="Anton"/>
              </a:rPr>
              <a:t>  Phát hiện sai lệch (Discrepancy Detection)</a:t>
            </a:r>
          </a:p>
          <a:p>
            <a:pPr algn="l">
              <a:lnSpc>
                <a:spcPts val="5599"/>
              </a:lnSpc>
            </a:pPr>
            <a:endParaRPr lang="en-US" sz="3999" spc="255">
              <a:solidFill>
                <a:srgbClr val="FFFFFF"/>
              </a:solidFill>
              <a:latin typeface="Anton"/>
              <a:ea typeface="Anton"/>
              <a:cs typeface="Anton"/>
              <a:sym typeface="Anton"/>
            </a:endParaRPr>
          </a:p>
        </p:txBody>
      </p:sp>
      <p:sp>
        <p:nvSpPr>
          <p:cNvPr id="20" name="TextBox 20"/>
          <p:cNvSpPr txBox="1"/>
          <p:nvPr/>
        </p:nvSpPr>
        <p:spPr>
          <a:xfrm>
            <a:off x="1935019" y="2692400"/>
            <a:ext cx="7834829" cy="4749800"/>
          </a:xfrm>
          <a:prstGeom prst="rect">
            <a:avLst/>
          </a:prstGeom>
        </p:spPr>
        <p:txBody>
          <a:bodyPr lIns="0" tIns="0" rIns="0" bIns="0" rtlCol="0" anchor="t">
            <a:spAutoFit/>
          </a:bodyPr>
          <a:lstStyle/>
          <a:p>
            <a:pPr marL="690881" lvl="1" indent="-345440" algn="l">
              <a:lnSpc>
                <a:spcPts val="5440"/>
              </a:lnSpc>
              <a:buFont typeface="Arial"/>
              <a:buChar char="•"/>
            </a:pPr>
            <a:r>
              <a:rPr lang="en-US" sz="3200">
                <a:solidFill>
                  <a:srgbClr val="FFFFFF">
                    <a:alpha val="80000"/>
                  </a:srgbClr>
                </a:solidFill>
                <a:latin typeface="Open Sans"/>
                <a:ea typeface="Open Sans"/>
                <a:cs typeface="Open Sans"/>
                <a:sym typeface="Open Sans"/>
              </a:rPr>
              <a:t>Ràng buộc</a:t>
            </a:r>
            <a:r>
              <a:rPr lang="en-US" sz="3200" u="none" strike="noStrike">
                <a:solidFill>
                  <a:srgbClr val="FFFFFF">
                    <a:alpha val="80000"/>
                  </a:srgbClr>
                </a:solidFill>
                <a:latin typeface="Open Sans"/>
                <a:ea typeface="Open Sans"/>
                <a:cs typeface="Open Sans"/>
                <a:sym typeface="Open Sans"/>
              </a:rPr>
              <a:t> miền: Giá trị ngoài phạm vi</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Phụ thuộc hàm: Quan hệ logic sai</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Phân tích tương quan: Mối quan hệ bất hợp lý</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Công cụ: Phân tích mẫu, quy tắc tự động</a:t>
            </a:r>
          </a:p>
        </p:txBody>
      </p:sp>
      <p:sp>
        <p:nvSpPr>
          <p:cNvPr id="21" name="TextBox 21"/>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Noto Serif Display"/>
                <a:ea typeface="Noto Serif Display"/>
                <a:cs typeface="Noto Serif Display"/>
                <a:sym typeface="Noto Serif Display"/>
              </a:rPr>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2935348" y="-1752872"/>
            <a:ext cx="8549194" cy="854919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222949" y="8925787"/>
            <a:ext cx="3086100" cy="308610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047750" y="2056666"/>
            <a:ext cx="6928646" cy="692864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5107" r="-25107"/>
              </a:stretch>
            </a:blipFill>
            <a:ln w="171450" cap="sq">
              <a:solidFill>
                <a:srgbClr val="FFFFFF"/>
              </a:solidFill>
              <a:prstDash val="solid"/>
              <a:miter/>
            </a:ln>
          </p:spPr>
        </p:sp>
      </p:grpSp>
      <p:grpSp>
        <p:nvGrpSpPr>
          <p:cNvPr id="10" name="Group 10"/>
          <p:cNvGrpSpPr/>
          <p:nvPr/>
        </p:nvGrpSpPr>
        <p:grpSpPr>
          <a:xfrm>
            <a:off x="16985133" y="1599948"/>
            <a:ext cx="600075" cy="600075"/>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2" name="TextBox 1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3" name="TextBox 13"/>
          <p:cNvSpPr txBox="1"/>
          <p:nvPr/>
        </p:nvSpPr>
        <p:spPr>
          <a:xfrm>
            <a:off x="9998732" y="1609473"/>
            <a:ext cx="7038635" cy="1190625"/>
          </a:xfrm>
          <a:prstGeom prst="rect">
            <a:avLst/>
          </a:prstGeom>
        </p:spPr>
        <p:txBody>
          <a:bodyPr lIns="0" tIns="0" rIns="0" bIns="0" rtlCol="0" anchor="t">
            <a:spAutoFit/>
          </a:bodyPr>
          <a:lstStyle/>
          <a:p>
            <a:pPr algn="l">
              <a:lnSpc>
                <a:spcPts val="4799"/>
              </a:lnSpc>
            </a:pPr>
            <a:r>
              <a:rPr lang="en-US" sz="3999">
                <a:solidFill>
                  <a:srgbClr val="EDECED"/>
                </a:solidFill>
                <a:latin typeface="Anton"/>
                <a:ea typeface="Anton"/>
                <a:cs typeface="Anton"/>
                <a:sym typeface="Anton"/>
              </a:rPr>
              <a:t>XỬ LÝ DỮ LIỆU THIẾU (MISSING DATA)</a:t>
            </a:r>
          </a:p>
          <a:p>
            <a:pPr algn="l">
              <a:lnSpc>
                <a:spcPts val="4799"/>
              </a:lnSpc>
            </a:pPr>
            <a:endParaRPr lang="en-US" sz="3999">
              <a:solidFill>
                <a:srgbClr val="EDECED"/>
              </a:solidFill>
              <a:latin typeface="Anton"/>
              <a:ea typeface="Anton"/>
              <a:cs typeface="Anton"/>
              <a:sym typeface="Anton"/>
            </a:endParaRPr>
          </a:p>
        </p:txBody>
      </p:sp>
      <p:sp>
        <p:nvSpPr>
          <p:cNvPr id="14" name="TextBox 14"/>
          <p:cNvSpPr txBox="1"/>
          <p:nvPr/>
        </p:nvSpPr>
        <p:spPr>
          <a:xfrm>
            <a:off x="9998732" y="4535945"/>
            <a:ext cx="6552932" cy="6121400"/>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Hướng</a:t>
            </a:r>
            <a:r>
              <a:rPr lang="en-US" sz="3200" u="none" strike="noStrike">
                <a:solidFill>
                  <a:srgbClr val="FFFFFF">
                    <a:alpha val="80000"/>
                  </a:srgbClr>
                </a:solidFill>
                <a:latin typeface="Open Sans"/>
                <a:ea typeface="Open Sans"/>
                <a:cs typeface="Open Sans"/>
                <a:sym typeface="Open Sans"/>
              </a:rPr>
              <a:t> xử lý:</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Loại bỏ bản ghi</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Điền giá trị mặc định</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Điền trung bình/trung vị</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Mô hình dự đoán (Regression, kNN)</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Bổ sung thủ công</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sp>
        <p:nvSpPr>
          <p:cNvPr id="15" name="TextBox 15"/>
          <p:cNvSpPr txBox="1"/>
          <p:nvPr/>
        </p:nvSpPr>
        <p:spPr>
          <a:xfrm>
            <a:off x="9998732" y="2369325"/>
            <a:ext cx="6795514" cy="2692400"/>
          </a:xfrm>
          <a:prstGeom prst="rect">
            <a:avLst/>
          </a:prstGeom>
        </p:spPr>
        <p:txBody>
          <a:bodyPr lIns="0" tIns="0" rIns="0" bIns="0" rtlCol="0" anchor="t">
            <a:spAutoFit/>
          </a:bodyPr>
          <a:lstStyle/>
          <a:p>
            <a:pPr algn="l">
              <a:lnSpc>
                <a:spcPts val="5440"/>
              </a:lnSpc>
            </a:pPr>
            <a:r>
              <a:rPr lang="en-US" sz="3200">
                <a:solidFill>
                  <a:srgbClr val="FFFFFF">
                    <a:alpha val="80000"/>
                  </a:srgbClr>
                </a:solidFill>
                <a:latin typeface="Open Sans"/>
                <a:ea typeface="Open Sans"/>
                <a:cs typeface="Open Sans"/>
                <a:sym typeface="Open Sans"/>
              </a:rPr>
              <a:t>Nguyên</a:t>
            </a:r>
            <a:r>
              <a:rPr lang="en-US" sz="3200" u="none" strike="noStrike">
                <a:solidFill>
                  <a:srgbClr val="FFFFFF">
                    <a:alpha val="80000"/>
                  </a:srgbClr>
                </a:solidFill>
                <a:latin typeface="Open Sans"/>
                <a:ea typeface="Open Sans"/>
                <a:cs typeface="Open Sans"/>
                <a:sym typeface="Open Sans"/>
              </a:rPr>
              <a:t> nhân:</a:t>
            </a:r>
          </a:p>
          <a:p>
            <a:pPr marL="690881" lvl="1" indent="-345440" algn="l">
              <a:lnSpc>
                <a:spcPts val="5440"/>
              </a:lnSpc>
              <a:spcBef>
                <a:spcPct val="0"/>
              </a:spcBef>
              <a:buFont typeface="Arial"/>
              <a:buChar char="•"/>
            </a:pPr>
            <a:r>
              <a:rPr lang="en-US" sz="3200" u="none" strike="noStrike">
                <a:solidFill>
                  <a:srgbClr val="FFFFFF">
                    <a:alpha val="80000"/>
                  </a:srgbClr>
                </a:solidFill>
                <a:latin typeface="Open Sans"/>
                <a:ea typeface="Open Sans"/>
                <a:cs typeface="Open Sans"/>
                <a:sym typeface="Open Sans"/>
              </a:rPr>
              <a:t>Lỗi nhập liệu, thiết bị, lưu trữ</a:t>
            </a:r>
          </a:p>
          <a:p>
            <a:pPr marL="690881" lvl="1" indent="-345440" algn="l">
              <a:lnSpc>
                <a:spcPts val="5440"/>
              </a:lnSpc>
              <a:spcBef>
                <a:spcPct val="0"/>
              </a:spcBef>
              <a:buFont typeface="Arial"/>
              <a:buChar char="•"/>
            </a:pPr>
            <a:r>
              <a:rPr lang="en-US" sz="3200" u="none" strike="noStrike">
                <a:solidFill>
                  <a:srgbClr val="FFFFFF">
                    <a:alpha val="80000"/>
                  </a:srgbClr>
                </a:solidFill>
                <a:latin typeface="Open Sans"/>
                <a:ea typeface="Open Sans"/>
                <a:cs typeface="Open Sans"/>
                <a:sym typeface="Open Sans"/>
              </a:rPr>
              <a:t>Cố tình che giấu thông tin</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sp>
        <p:nvSpPr>
          <p:cNvPr id="16" name="TextBox 1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357611" y="-1286368"/>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743479" y="690861"/>
            <a:ext cx="1191540" cy="11915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9880848" y="6923469"/>
            <a:ext cx="7516766" cy="751676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10756551" y="2260821"/>
            <a:ext cx="5765358" cy="5765358"/>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36956" r="-36956"/>
              </a:stretch>
            </a:blipFill>
            <a:ln w="171450" cap="sq">
              <a:solidFill>
                <a:srgbClr val="FFFFFF"/>
              </a:solidFill>
              <a:prstDash val="solid"/>
              <a:miter/>
            </a:ln>
          </p:spPr>
        </p:sp>
      </p:grpSp>
      <p:sp>
        <p:nvSpPr>
          <p:cNvPr id="13" name="TextBox 13"/>
          <p:cNvSpPr txBox="1"/>
          <p:nvPr/>
        </p:nvSpPr>
        <p:spPr>
          <a:xfrm>
            <a:off x="1530629" y="2079870"/>
            <a:ext cx="9225923" cy="1190625"/>
          </a:xfrm>
          <a:prstGeom prst="rect">
            <a:avLst/>
          </a:prstGeom>
        </p:spPr>
        <p:txBody>
          <a:bodyPr lIns="0" tIns="0" rIns="0" bIns="0" rtlCol="0" anchor="t">
            <a:spAutoFit/>
          </a:bodyPr>
          <a:lstStyle/>
          <a:p>
            <a:pPr algn="l">
              <a:lnSpc>
                <a:spcPts val="4799"/>
              </a:lnSpc>
            </a:pPr>
            <a:r>
              <a:rPr lang="en-US" sz="3999">
                <a:solidFill>
                  <a:srgbClr val="EBEBEB"/>
                </a:solidFill>
                <a:latin typeface="Anton"/>
                <a:ea typeface="Anton"/>
                <a:cs typeface="Anton"/>
                <a:sym typeface="Anton"/>
              </a:rPr>
              <a:t>XỬ LÝ DỮ LIỆU NHIỄU (NOISY DATA)</a:t>
            </a:r>
          </a:p>
          <a:p>
            <a:pPr algn="l">
              <a:lnSpc>
                <a:spcPts val="4799"/>
              </a:lnSpc>
            </a:pPr>
            <a:endParaRPr lang="en-US" sz="3999">
              <a:solidFill>
                <a:srgbClr val="EBEBEB"/>
              </a:solidFill>
              <a:latin typeface="Anton"/>
              <a:ea typeface="Anton"/>
              <a:cs typeface="Anton"/>
              <a:sym typeface="Anton"/>
            </a:endParaRPr>
          </a:p>
        </p:txBody>
      </p:sp>
      <p:grpSp>
        <p:nvGrpSpPr>
          <p:cNvPr id="14" name="Group 14"/>
          <p:cNvGrpSpPr/>
          <p:nvPr/>
        </p:nvGrpSpPr>
        <p:grpSpPr>
          <a:xfrm>
            <a:off x="16902858" y="4430615"/>
            <a:ext cx="712885" cy="712885"/>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6" name="TextBox 16"/>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7" name="TextBox 17"/>
          <p:cNvSpPr txBox="1"/>
          <p:nvPr/>
        </p:nvSpPr>
        <p:spPr>
          <a:xfrm>
            <a:off x="1530629" y="2852948"/>
            <a:ext cx="6795514" cy="2692400"/>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Nguyên</a:t>
            </a:r>
            <a:r>
              <a:rPr lang="en-US" sz="3200" u="none" strike="noStrike">
                <a:solidFill>
                  <a:srgbClr val="FFFFFF">
                    <a:alpha val="80000"/>
                  </a:srgbClr>
                </a:solidFill>
                <a:latin typeface="Open Sans"/>
                <a:ea typeface="Open Sans"/>
                <a:cs typeface="Open Sans"/>
                <a:sym typeface="Open Sans"/>
              </a:rPr>
              <a:t> nhân:</a:t>
            </a:r>
          </a:p>
          <a:p>
            <a:pPr marL="690881" lvl="1" indent="-345440" algn="l">
              <a:lnSpc>
                <a:spcPts val="5440"/>
              </a:lnSpc>
              <a:spcBef>
                <a:spcPct val="0"/>
              </a:spcBef>
              <a:buFont typeface="Arial"/>
              <a:buChar char="•"/>
            </a:pPr>
            <a:r>
              <a:rPr lang="en-US" sz="3200" u="none" strike="noStrike">
                <a:solidFill>
                  <a:srgbClr val="FFFFFF">
                    <a:alpha val="80000"/>
                  </a:srgbClr>
                </a:solidFill>
                <a:latin typeface="Open Sans"/>
                <a:ea typeface="Open Sans"/>
                <a:cs typeface="Open Sans"/>
                <a:sym typeface="Open Sans"/>
              </a:rPr>
              <a:t>Lỗi đo lường</a:t>
            </a:r>
          </a:p>
          <a:p>
            <a:pPr marL="690881" lvl="1" indent="-345440" algn="l">
              <a:lnSpc>
                <a:spcPts val="5440"/>
              </a:lnSpc>
              <a:spcBef>
                <a:spcPct val="0"/>
              </a:spcBef>
              <a:buFont typeface="Arial"/>
              <a:buChar char="•"/>
            </a:pPr>
            <a:r>
              <a:rPr lang="en-US" sz="3200" u="none" strike="noStrike">
                <a:solidFill>
                  <a:srgbClr val="FFFFFF">
                    <a:alpha val="80000"/>
                  </a:srgbClr>
                </a:solidFill>
                <a:latin typeface="Open Sans"/>
                <a:ea typeface="Open Sans"/>
                <a:cs typeface="Open Sans"/>
                <a:sym typeface="Open Sans"/>
              </a:rPr>
              <a:t>Lỗi nhập liệu, truyền tải</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sp>
        <p:nvSpPr>
          <p:cNvPr id="18" name="TextBox 18"/>
          <p:cNvSpPr txBox="1"/>
          <p:nvPr/>
        </p:nvSpPr>
        <p:spPr>
          <a:xfrm>
            <a:off x="1530629" y="4991100"/>
            <a:ext cx="9044321" cy="6121400"/>
          </a:xfrm>
          <a:prstGeom prst="rect">
            <a:avLst/>
          </a:prstGeom>
        </p:spPr>
        <p:txBody>
          <a:bodyPr lIns="0" tIns="0" rIns="0" bIns="0" rtlCol="0" anchor="t">
            <a:spAutoFit/>
          </a:bodyPr>
          <a:lstStyle/>
          <a:p>
            <a:pPr algn="l">
              <a:lnSpc>
                <a:spcPts val="5440"/>
              </a:lnSpc>
            </a:pPr>
            <a:r>
              <a:rPr lang="en-US" sz="3200">
                <a:solidFill>
                  <a:srgbClr val="FFFFFF">
                    <a:alpha val="80000"/>
                  </a:srgbClr>
                </a:solidFill>
                <a:latin typeface="Open Sans"/>
                <a:ea typeface="Open Sans"/>
                <a:cs typeface="Open Sans"/>
                <a:sym typeface="Open Sans"/>
              </a:rPr>
              <a:t>Kỹ thuật:</a:t>
            </a:r>
          </a:p>
          <a:p>
            <a:pPr marL="690881" lvl="1" indent="-345440" algn="l">
              <a:lnSpc>
                <a:spcPts val="5440"/>
              </a:lnSpc>
              <a:buFont typeface="Arial"/>
              <a:buChar char="•"/>
            </a:pPr>
            <a:r>
              <a:rPr lang="en-US" sz="3200">
                <a:solidFill>
                  <a:srgbClr val="FFFFFF">
                    <a:alpha val="80000"/>
                  </a:srgbClr>
                </a:solidFill>
                <a:latin typeface="Open Sans"/>
                <a:ea typeface="Open Sans"/>
                <a:cs typeface="Open Sans"/>
                <a:sym typeface="Open Sans"/>
              </a:rPr>
              <a:t>Binning</a:t>
            </a:r>
            <a:r>
              <a:rPr lang="en-US" sz="3200" u="none" strike="noStrike">
                <a:solidFill>
                  <a:srgbClr val="FFFFFF">
                    <a:alpha val="80000"/>
                  </a:srgbClr>
                </a:solidFill>
                <a:latin typeface="Open Sans"/>
                <a:ea typeface="Open Sans"/>
                <a:cs typeface="Open Sans"/>
                <a:sym typeface="Open Sans"/>
              </a:rPr>
              <a:t> – Chia khoảng, thay bằng giá trị đại diện</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Regression – Khớp hàm, loại bỏ ngoại lai</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Clustering – Phát hiện điểm xa cụm</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Outlier Analysis – Phát hiện bất thường thống kê</a:t>
            </a:r>
          </a:p>
          <a:p>
            <a:pPr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sp>
        <p:nvSpPr>
          <p:cNvPr id="19" name="TextBox 19"/>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Noto Serif Display"/>
                <a:ea typeface="Noto Serif Display"/>
                <a:cs typeface="Noto Serif Display"/>
                <a:sym typeface="Noto Serif Display"/>
              </a:rPr>
              <a:t>14</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357611" y="-1286368"/>
            <a:ext cx="3086100" cy="308610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743479" y="690861"/>
            <a:ext cx="1191540" cy="119154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15832262" y="2329354"/>
            <a:ext cx="997371" cy="99737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4" name="Group 14"/>
          <p:cNvGrpSpPr/>
          <p:nvPr/>
        </p:nvGrpSpPr>
        <p:grpSpPr>
          <a:xfrm>
            <a:off x="-1357611" y="2022838"/>
            <a:ext cx="9789689" cy="978968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40090" r="-40090"/>
              </a:stretch>
            </a:blipFill>
            <a:ln w="171450" cap="sq">
              <a:solidFill>
                <a:srgbClr val="FFFFFF"/>
              </a:solidFill>
              <a:prstDash val="solid"/>
              <a:miter/>
            </a:ln>
          </p:spPr>
        </p:sp>
      </p:grpSp>
      <p:sp>
        <p:nvSpPr>
          <p:cNvPr id="16" name="TextBox 16"/>
          <p:cNvSpPr txBox="1"/>
          <p:nvPr/>
        </p:nvSpPr>
        <p:spPr>
          <a:xfrm>
            <a:off x="8540076" y="2231723"/>
            <a:ext cx="9225923" cy="1190625"/>
          </a:xfrm>
          <a:prstGeom prst="rect">
            <a:avLst/>
          </a:prstGeom>
        </p:spPr>
        <p:txBody>
          <a:bodyPr lIns="0" tIns="0" rIns="0" bIns="0" rtlCol="0" anchor="t">
            <a:spAutoFit/>
          </a:bodyPr>
          <a:lstStyle/>
          <a:p>
            <a:pPr algn="l">
              <a:lnSpc>
                <a:spcPts val="4799"/>
              </a:lnSpc>
            </a:pPr>
            <a:r>
              <a:rPr lang="en-US" sz="3999">
                <a:solidFill>
                  <a:srgbClr val="EBEBEB"/>
                </a:solidFill>
                <a:latin typeface="Anton"/>
                <a:ea typeface="Anton"/>
                <a:cs typeface="Anton"/>
                <a:sym typeface="Anton"/>
              </a:rPr>
              <a:t>XỬ LÝ DỮ LIỆU KHÔNG NHẤT QUÁN</a:t>
            </a:r>
          </a:p>
          <a:p>
            <a:pPr algn="l">
              <a:lnSpc>
                <a:spcPts val="4799"/>
              </a:lnSpc>
            </a:pPr>
            <a:endParaRPr lang="en-US" sz="3999">
              <a:solidFill>
                <a:srgbClr val="EBEBEB"/>
              </a:solidFill>
              <a:latin typeface="Anton"/>
              <a:ea typeface="Anton"/>
              <a:cs typeface="Anton"/>
              <a:sym typeface="Anton"/>
            </a:endParaRPr>
          </a:p>
        </p:txBody>
      </p:sp>
      <p:grpSp>
        <p:nvGrpSpPr>
          <p:cNvPr id="17" name="Group 17"/>
          <p:cNvGrpSpPr/>
          <p:nvPr/>
        </p:nvGrpSpPr>
        <p:grpSpPr>
          <a:xfrm>
            <a:off x="8540076" y="3422348"/>
            <a:ext cx="9044321" cy="4568359"/>
            <a:chOff x="0" y="0"/>
            <a:chExt cx="12059094" cy="6091146"/>
          </a:xfrm>
        </p:grpSpPr>
        <p:sp>
          <p:nvSpPr>
            <p:cNvPr id="18" name="TextBox 18"/>
            <p:cNvSpPr txBox="1"/>
            <p:nvPr/>
          </p:nvSpPr>
          <p:spPr>
            <a:xfrm>
              <a:off x="0" y="-152400"/>
              <a:ext cx="9060686" cy="3539066"/>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Nguyên</a:t>
              </a:r>
              <a:r>
                <a:rPr lang="en-US" sz="3200" u="none" strike="noStrike">
                  <a:solidFill>
                    <a:srgbClr val="FFFFFF">
                      <a:alpha val="80000"/>
                    </a:srgbClr>
                  </a:solidFill>
                  <a:latin typeface="Open Sans"/>
                  <a:ea typeface="Open Sans"/>
                  <a:cs typeface="Open Sans"/>
                  <a:sym typeface="Open Sans"/>
                </a:rPr>
                <a:t> nhân:</a:t>
              </a:r>
            </a:p>
            <a:p>
              <a:pPr marL="690881" lvl="1" indent="-345440" algn="l">
                <a:lnSpc>
                  <a:spcPts val="5440"/>
                </a:lnSpc>
                <a:spcBef>
                  <a:spcPct val="0"/>
                </a:spcBef>
                <a:buFont typeface="Arial"/>
                <a:buChar char="•"/>
              </a:pPr>
              <a:r>
                <a:rPr lang="en-US" sz="3200" u="none" strike="noStrike">
                  <a:solidFill>
                    <a:srgbClr val="FFFFFF">
                      <a:alpha val="80000"/>
                    </a:srgbClr>
                  </a:solidFill>
                  <a:latin typeface="Open Sans"/>
                  <a:ea typeface="Open Sans"/>
                  <a:cs typeface="Open Sans"/>
                  <a:sym typeface="Open Sans"/>
                </a:rPr>
                <a:t>Nhiều nguồn dữ liệu</a:t>
              </a:r>
            </a:p>
            <a:p>
              <a:pPr marL="690881" lvl="1" indent="-345440" algn="l">
                <a:lnSpc>
                  <a:spcPts val="5440"/>
                </a:lnSpc>
                <a:spcBef>
                  <a:spcPct val="0"/>
                </a:spcBef>
                <a:buFont typeface="Arial"/>
                <a:buChar char="•"/>
              </a:pPr>
              <a:r>
                <a:rPr lang="en-US" sz="3200" u="none" strike="noStrike">
                  <a:solidFill>
                    <a:srgbClr val="FFFFFF">
                      <a:alpha val="80000"/>
                    </a:srgbClr>
                  </a:solidFill>
                  <a:latin typeface="Open Sans"/>
                  <a:ea typeface="Open Sans"/>
                  <a:cs typeface="Open Sans"/>
                  <a:sym typeface="Open Sans"/>
                </a:rPr>
                <a:t>Không thống nhất định dạng</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sp>
          <p:nvSpPr>
            <p:cNvPr id="19" name="TextBox 19"/>
            <p:cNvSpPr txBox="1"/>
            <p:nvPr/>
          </p:nvSpPr>
          <p:spPr>
            <a:xfrm>
              <a:off x="0" y="2552079"/>
              <a:ext cx="12059094" cy="3539066"/>
            </a:xfrm>
            <a:prstGeom prst="rect">
              <a:avLst/>
            </a:prstGeom>
          </p:spPr>
          <p:txBody>
            <a:bodyPr lIns="0" tIns="0" rIns="0" bIns="0" rtlCol="0" anchor="t">
              <a:spAutoFit/>
            </a:bodyPr>
            <a:lstStyle/>
            <a:p>
              <a:pPr algn="l">
                <a:lnSpc>
                  <a:spcPts val="5440"/>
                </a:lnSpc>
              </a:pPr>
              <a:r>
                <a:rPr lang="en-US" sz="3200">
                  <a:solidFill>
                    <a:srgbClr val="FFFFFF">
                      <a:alpha val="80000"/>
                    </a:srgbClr>
                  </a:solidFill>
                  <a:latin typeface="Open Sans"/>
                  <a:ea typeface="Open Sans"/>
                  <a:cs typeface="Open Sans"/>
                  <a:sym typeface="Open Sans"/>
                </a:rPr>
                <a:t>Giải pháp:</a:t>
              </a:r>
            </a:p>
            <a:p>
              <a:pPr marL="690881" lvl="1" indent="-345440" algn="l">
                <a:lnSpc>
                  <a:spcPts val="5440"/>
                </a:lnSpc>
                <a:buFont typeface="Arial"/>
                <a:buChar char="•"/>
              </a:pPr>
              <a:r>
                <a:rPr lang="en-US" sz="3200">
                  <a:solidFill>
                    <a:srgbClr val="FFFFFF">
                      <a:alpha val="80000"/>
                    </a:srgbClr>
                  </a:solidFill>
                  <a:latin typeface="Open Sans"/>
                  <a:ea typeface="Open Sans"/>
                  <a:cs typeface="Open Sans"/>
                  <a:sym typeface="Open Sans"/>
                </a:rPr>
                <a:t>Kiểm</a:t>
              </a:r>
              <a:r>
                <a:rPr lang="en-US" sz="3200" u="none" strike="noStrike">
                  <a:solidFill>
                    <a:srgbClr val="FFFFFF">
                      <a:alpha val="80000"/>
                    </a:srgbClr>
                  </a:solidFill>
                  <a:latin typeface="Open Sans"/>
                  <a:ea typeface="Open Sans"/>
                  <a:cs typeface="Open Sans"/>
                  <a:sym typeface="Open Sans"/>
                </a:rPr>
                <a:t> tra logic, quy tắc nghiệp vụ</a:t>
              </a:r>
            </a:p>
            <a:p>
              <a:pPr marL="690881" lvl="1" indent="-345440" algn="l">
                <a:lnSpc>
                  <a:spcPts val="5440"/>
                </a:lnSpc>
                <a:buFont typeface="Arial"/>
                <a:buChar char="•"/>
              </a:pPr>
              <a:r>
                <a:rPr lang="en-US" sz="3200" u="none" strike="noStrike">
                  <a:solidFill>
                    <a:srgbClr val="FFFFFF">
                      <a:alpha val="80000"/>
                    </a:srgbClr>
                  </a:solidFill>
                  <a:latin typeface="Open Sans"/>
                  <a:ea typeface="Open Sans"/>
                  <a:cs typeface="Open Sans"/>
                  <a:sym typeface="Open Sans"/>
                </a:rPr>
                <a:t>Chuẩn hóa dữ liệu</a:t>
              </a:r>
            </a:p>
            <a:p>
              <a:pPr marL="0" lvl="0" indent="0" algn="l">
                <a:lnSpc>
                  <a:spcPts val="5440"/>
                </a:lnSpc>
                <a:spcBef>
                  <a:spcPct val="0"/>
                </a:spcBef>
              </a:pPr>
              <a:r>
                <a:rPr lang="en-US" sz="3200" u="none" strike="noStrike">
                  <a:solidFill>
                    <a:srgbClr val="FFFFFF">
                      <a:alpha val="80000"/>
                    </a:srgbClr>
                  </a:solidFill>
                  <a:latin typeface="Open Sans"/>
                  <a:ea typeface="Open Sans"/>
                  <a:cs typeface="Open Sans"/>
                  <a:sym typeface="Open Sans"/>
                </a:rPr>
                <a:t>Ràng buộc toàn vẹn (Primary Key, Foreign Key)</a:t>
              </a:r>
            </a:p>
          </p:txBody>
        </p:sp>
      </p:grpSp>
      <p:sp>
        <p:nvSpPr>
          <p:cNvPr id="20" name="TextBox 2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15</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837583" y="1599948"/>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4392716" y="3443512"/>
            <a:ext cx="389240" cy="38924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1" name="TextBox 11"/>
          <p:cNvSpPr txBox="1"/>
          <p:nvPr/>
        </p:nvSpPr>
        <p:spPr>
          <a:xfrm>
            <a:off x="1984986" y="2171780"/>
            <a:ext cx="14237963" cy="1190625"/>
          </a:xfrm>
          <a:prstGeom prst="rect">
            <a:avLst/>
          </a:prstGeom>
        </p:spPr>
        <p:txBody>
          <a:bodyPr lIns="0" tIns="0" rIns="0" bIns="0" rtlCol="0" anchor="t">
            <a:spAutoFit/>
          </a:bodyPr>
          <a:lstStyle/>
          <a:p>
            <a:pPr algn="ctr">
              <a:lnSpc>
                <a:spcPts val="4799"/>
              </a:lnSpc>
            </a:pPr>
            <a:r>
              <a:rPr lang="en-US" sz="3999">
                <a:solidFill>
                  <a:srgbClr val="F3F3F3"/>
                </a:solidFill>
                <a:latin typeface="Anton"/>
                <a:ea typeface="Anton"/>
                <a:cs typeface="Anton"/>
                <a:sym typeface="Anton"/>
              </a:rPr>
              <a:t>CÔNG CỤ HỖ TRỢ</a:t>
            </a:r>
          </a:p>
          <a:p>
            <a:pPr algn="ctr">
              <a:lnSpc>
                <a:spcPts val="4799"/>
              </a:lnSpc>
            </a:pPr>
            <a:endParaRPr lang="en-US" sz="3999">
              <a:solidFill>
                <a:srgbClr val="F3F3F3"/>
              </a:solidFill>
              <a:latin typeface="Anton"/>
              <a:ea typeface="Anton"/>
              <a:cs typeface="Anton"/>
              <a:sym typeface="Anton"/>
            </a:endParaRPr>
          </a:p>
        </p:txBody>
      </p:sp>
      <p:sp>
        <p:nvSpPr>
          <p:cNvPr id="12" name="TextBox 12"/>
          <p:cNvSpPr txBox="1"/>
          <p:nvPr/>
        </p:nvSpPr>
        <p:spPr>
          <a:xfrm>
            <a:off x="4941464" y="3210005"/>
            <a:ext cx="7847646" cy="1320800"/>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-ET</a:t>
            </a:r>
            <a:r>
              <a:rPr lang="en-US" sz="3200" u="none" strike="noStrike">
                <a:solidFill>
                  <a:srgbClr val="FFFFFF">
                    <a:alpha val="80000"/>
                  </a:srgbClr>
                </a:solidFill>
                <a:latin typeface="Open Sans"/>
                <a:ea typeface="Open Sans"/>
                <a:cs typeface="Open Sans"/>
                <a:sym typeface="Open Sans"/>
              </a:rPr>
              <a:t>L: Trích xuất – Biến đổi – Nạp dữ liệu</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grpSp>
        <p:nvGrpSpPr>
          <p:cNvPr id="13" name="Group 13"/>
          <p:cNvGrpSpPr/>
          <p:nvPr/>
        </p:nvGrpSpPr>
        <p:grpSpPr>
          <a:xfrm>
            <a:off x="4392716" y="4839766"/>
            <a:ext cx="389240" cy="38924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6" name="TextBox 16"/>
          <p:cNvSpPr txBox="1"/>
          <p:nvPr/>
        </p:nvSpPr>
        <p:spPr>
          <a:xfrm>
            <a:off x="4941464" y="4601520"/>
            <a:ext cx="9115590" cy="1320800"/>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-P</a:t>
            </a:r>
            <a:r>
              <a:rPr lang="en-US" sz="3200" u="none" strike="noStrike">
                <a:solidFill>
                  <a:srgbClr val="FFFFFF">
                    <a:alpha val="80000"/>
                  </a:srgbClr>
                </a:solidFill>
                <a:latin typeface="Open Sans"/>
                <a:ea typeface="Open Sans"/>
                <a:cs typeface="Open Sans"/>
                <a:sym typeface="Open Sans"/>
              </a:rPr>
              <a:t>otter’s Wheel: Phát hiện &amp; chỉnh lỗi tương tác</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grpSp>
        <p:nvGrpSpPr>
          <p:cNvPr id="17" name="Group 17"/>
          <p:cNvGrpSpPr/>
          <p:nvPr/>
        </p:nvGrpSpPr>
        <p:grpSpPr>
          <a:xfrm>
            <a:off x="4392716" y="6236019"/>
            <a:ext cx="389240" cy="38924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9" name="TextBox 19"/>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0" name="TextBox 20"/>
          <p:cNvSpPr txBox="1"/>
          <p:nvPr/>
        </p:nvSpPr>
        <p:spPr>
          <a:xfrm>
            <a:off x="4941464" y="5988995"/>
            <a:ext cx="9665830" cy="1320800"/>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-Phần</a:t>
            </a:r>
            <a:r>
              <a:rPr lang="en-US" sz="3200" u="none" strike="noStrike">
                <a:solidFill>
                  <a:srgbClr val="FFFFFF">
                    <a:alpha val="80000"/>
                  </a:srgbClr>
                </a:solidFill>
                <a:latin typeface="Open Sans"/>
                <a:ea typeface="Open Sans"/>
                <a:cs typeface="Open Sans"/>
                <a:sym typeface="Open Sans"/>
              </a:rPr>
              <a:t> mềm hiện đại: Phát hiện mẫu, gợi ý sửa lỗi</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grpSp>
        <p:nvGrpSpPr>
          <p:cNvPr id="21" name="Group 21"/>
          <p:cNvGrpSpPr/>
          <p:nvPr/>
        </p:nvGrpSpPr>
        <p:grpSpPr>
          <a:xfrm>
            <a:off x="-1357611" y="-1286368"/>
            <a:ext cx="3086100" cy="3086100"/>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3" name="TextBox 2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24" name="Group 24"/>
          <p:cNvGrpSpPr/>
          <p:nvPr/>
        </p:nvGrpSpPr>
        <p:grpSpPr>
          <a:xfrm>
            <a:off x="743479" y="690861"/>
            <a:ext cx="1191540" cy="1191540"/>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6" name="TextBox 26"/>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7" name="TextBox 2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837583" y="1599948"/>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4392716" y="3443512"/>
            <a:ext cx="389240" cy="38924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1" name="TextBox 11"/>
          <p:cNvSpPr txBox="1"/>
          <p:nvPr/>
        </p:nvSpPr>
        <p:spPr>
          <a:xfrm>
            <a:off x="1984986" y="2171780"/>
            <a:ext cx="14237963" cy="1190625"/>
          </a:xfrm>
          <a:prstGeom prst="rect">
            <a:avLst/>
          </a:prstGeom>
        </p:spPr>
        <p:txBody>
          <a:bodyPr lIns="0" tIns="0" rIns="0" bIns="0" rtlCol="0" anchor="t">
            <a:spAutoFit/>
          </a:bodyPr>
          <a:lstStyle/>
          <a:p>
            <a:pPr algn="ctr">
              <a:lnSpc>
                <a:spcPts val="4799"/>
              </a:lnSpc>
            </a:pPr>
            <a:r>
              <a:rPr lang="en-US" sz="3999">
                <a:solidFill>
                  <a:srgbClr val="F3F3F3"/>
                </a:solidFill>
                <a:latin typeface="Anton"/>
                <a:ea typeface="Anton"/>
                <a:cs typeface="Anton"/>
                <a:sym typeface="Anton"/>
              </a:rPr>
              <a:t>ĐẶC ĐIỂM LÀM SẠCH DỮ LIỆU</a:t>
            </a:r>
          </a:p>
          <a:p>
            <a:pPr algn="ctr">
              <a:lnSpc>
                <a:spcPts val="4799"/>
              </a:lnSpc>
            </a:pPr>
            <a:endParaRPr lang="en-US" sz="3999">
              <a:solidFill>
                <a:srgbClr val="F3F3F3"/>
              </a:solidFill>
              <a:latin typeface="Anton"/>
              <a:ea typeface="Anton"/>
              <a:cs typeface="Anton"/>
              <a:sym typeface="Anton"/>
            </a:endParaRPr>
          </a:p>
        </p:txBody>
      </p:sp>
      <p:sp>
        <p:nvSpPr>
          <p:cNvPr id="12" name="TextBox 12"/>
          <p:cNvSpPr txBox="1"/>
          <p:nvPr/>
        </p:nvSpPr>
        <p:spPr>
          <a:xfrm>
            <a:off x="4941464" y="3210005"/>
            <a:ext cx="7847646" cy="1320800"/>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-Quá</a:t>
            </a:r>
            <a:r>
              <a:rPr lang="en-US" sz="3200" u="none" strike="noStrike">
                <a:solidFill>
                  <a:srgbClr val="FFFFFF">
                    <a:alpha val="80000"/>
                  </a:srgbClr>
                </a:solidFill>
                <a:latin typeface="Open Sans"/>
                <a:ea typeface="Open Sans"/>
                <a:cs typeface="Open Sans"/>
                <a:sym typeface="Open Sans"/>
              </a:rPr>
              <a:t> trình lặp lại nhiều lần</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grpSp>
        <p:nvGrpSpPr>
          <p:cNvPr id="13" name="Group 13"/>
          <p:cNvGrpSpPr/>
          <p:nvPr/>
        </p:nvGrpSpPr>
        <p:grpSpPr>
          <a:xfrm>
            <a:off x="4392716" y="4839766"/>
            <a:ext cx="389240" cy="38924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6" name="TextBox 16"/>
          <p:cNvSpPr txBox="1"/>
          <p:nvPr/>
        </p:nvSpPr>
        <p:spPr>
          <a:xfrm>
            <a:off x="4941464" y="4601520"/>
            <a:ext cx="9115590" cy="1320800"/>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-Kế</a:t>
            </a:r>
            <a:r>
              <a:rPr lang="en-US" sz="3200" u="none" strike="noStrike">
                <a:solidFill>
                  <a:srgbClr val="FFFFFF">
                    <a:alpha val="80000"/>
                  </a:srgbClr>
                </a:solidFill>
                <a:latin typeface="Open Sans"/>
                <a:ea typeface="Open Sans"/>
                <a:cs typeface="Open Sans"/>
                <a:sym typeface="Open Sans"/>
              </a:rPr>
              <a:t>t hợp tự động và thủ công</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grpSp>
        <p:nvGrpSpPr>
          <p:cNvPr id="17" name="Group 17"/>
          <p:cNvGrpSpPr/>
          <p:nvPr/>
        </p:nvGrpSpPr>
        <p:grpSpPr>
          <a:xfrm>
            <a:off x="4392716" y="6236019"/>
            <a:ext cx="389240" cy="38924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9" name="TextBox 19"/>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0" name="TextBox 20"/>
          <p:cNvSpPr txBox="1"/>
          <p:nvPr/>
        </p:nvSpPr>
        <p:spPr>
          <a:xfrm>
            <a:off x="4941464" y="5988995"/>
            <a:ext cx="9665830" cy="1320800"/>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-Là</a:t>
            </a:r>
            <a:r>
              <a:rPr lang="en-US" sz="3200" u="none" strike="noStrike">
                <a:solidFill>
                  <a:srgbClr val="FFFFFF">
                    <a:alpha val="80000"/>
                  </a:srgbClr>
                </a:solidFill>
                <a:latin typeface="Open Sans"/>
                <a:ea typeface="Open Sans"/>
                <a:cs typeface="Open Sans"/>
                <a:sym typeface="Open Sans"/>
              </a:rPr>
              <a:t>m sạch kém → kết quả phân tích sai lệch</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grpSp>
        <p:nvGrpSpPr>
          <p:cNvPr id="21" name="Group 21"/>
          <p:cNvGrpSpPr/>
          <p:nvPr/>
        </p:nvGrpSpPr>
        <p:grpSpPr>
          <a:xfrm>
            <a:off x="-1357611" y="-1286368"/>
            <a:ext cx="3086100" cy="3086100"/>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3" name="TextBox 2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24" name="Group 24"/>
          <p:cNvGrpSpPr/>
          <p:nvPr/>
        </p:nvGrpSpPr>
        <p:grpSpPr>
          <a:xfrm>
            <a:off x="743479" y="690861"/>
            <a:ext cx="1191540" cy="1191540"/>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6" name="TextBox 26"/>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7" name="TextBox 2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17</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837583" y="1599948"/>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4392716" y="3443512"/>
            <a:ext cx="389240" cy="38924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1" name="TextBox 11"/>
          <p:cNvSpPr txBox="1"/>
          <p:nvPr/>
        </p:nvSpPr>
        <p:spPr>
          <a:xfrm>
            <a:off x="1984986" y="2171780"/>
            <a:ext cx="14237963" cy="1190625"/>
          </a:xfrm>
          <a:prstGeom prst="rect">
            <a:avLst/>
          </a:prstGeom>
        </p:spPr>
        <p:txBody>
          <a:bodyPr lIns="0" tIns="0" rIns="0" bIns="0" rtlCol="0" anchor="t">
            <a:spAutoFit/>
          </a:bodyPr>
          <a:lstStyle/>
          <a:p>
            <a:pPr algn="ctr">
              <a:lnSpc>
                <a:spcPts val="4799"/>
              </a:lnSpc>
            </a:pPr>
            <a:r>
              <a:rPr lang="en-US" sz="3999">
                <a:solidFill>
                  <a:srgbClr val="F3F3F3"/>
                </a:solidFill>
                <a:latin typeface="Anton"/>
                <a:ea typeface="Anton"/>
                <a:cs typeface="Anton"/>
                <a:sym typeface="Anton"/>
              </a:rPr>
              <a:t>KẾT LUẬN</a:t>
            </a:r>
          </a:p>
          <a:p>
            <a:pPr algn="ctr">
              <a:lnSpc>
                <a:spcPts val="4799"/>
              </a:lnSpc>
            </a:pPr>
            <a:endParaRPr lang="en-US" sz="3999">
              <a:solidFill>
                <a:srgbClr val="F3F3F3"/>
              </a:solidFill>
              <a:latin typeface="Anton"/>
              <a:ea typeface="Anton"/>
              <a:cs typeface="Anton"/>
              <a:sym typeface="Anton"/>
            </a:endParaRPr>
          </a:p>
        </p:txBody>
      </p:sp>
      <p:sp>
        <p:nvSpPr>
          <p:cNvPr id="12" name="TextBox 12"/>
          <p:cNvSpPr txBox="1"/>
          <p:nvPr/>
        </p:nvSpPr>
        <p:spPr>
          <a:xfrm>
            <a:off x="4941464" y="3210005"/>
            <a:ext cx="9115590" cy="1320800"/>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Làm</a:t>
            </a:r>
            <a:r>
              <a:rPr lang="en-US" sz="3200" u="none" strike="noStrike">
                <a:solidFill>
                  <a:srgbClr val="FFFFFF">
                    <a:alpha val="80000"/>
                  </a:srgbClr>
                </a:solidFill>
                <a:latin typeface="Open Sans"/>
                <a:ea typeface="Open Sans"/>
                <a:cs typeface="Open Sans"/>
                <a:sym typeface="Open Sans"/>
              </a:rPr>
              <a:t> sạch dữ liệu = Bước không thể thiếu trong tiền xử lý dữ liệu</a:t>
            </a:r>
          </a:p>
        </p:txBody>
      </p:sp>
      <p:grpSp>
        <p:nvGrpSpPr>
          <p:cNvPr id="13" name="Group 13"/>
          <p:cNvGrpSpPr/>
          <p:nvPr/>
        </p:nvGrpSpPr>
        <p:grpSpPr>
          <a:xfrm>
            <a:off x="4392716" y="4839766"/>
            <a:ext cx="389240" cy="38924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6" name="TextBox 16"/>
          <p:cNvSpPr txBox="1"/>
          <p:nvPr/>
        </p:nvSpPr>
        <p:spPr>
          <a:xfrm>
            <a:off x="4941464" y="4601520"/>
            <a:ext cx="8637121" cy="1320800"/>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Giúp</a:t>
            </a:r>
            <a:r>
              <a:rPr lang="en-US" sz="3200" u="none" strike="noStrike">
                <a:solidFill>
                  <a:srgbClr val="FFFFFF">
                    <a:alpha val="80000"/>
                  </a:srgbClr>
                </a:solidFill>
                <a:latin typeface="Open Sans"/>
                <a:ea typeface="Open Sans"/>
                <a:cs typeface="Open Sans"/>
                <a:sym typeface="Open Sans"/>
              </a:rPr>
              <a:t> dữ liệu: Đáng tin cậy – Chính xác – Nhất quán</a:t>
            </a:r>
          </a:p>
        </p:txBody>
      </p:sp>
      <p:grpSp>
        <p:nvGrpSpPr>
          <p:cNvPr id="17" name="Group 17"/>
          <p:cNvGrpSpPr/>
          <p:nvPr/>
        </p:nvGrpSpPr>
        <p:grpSpPr>
          <a:xfrm>
            <a:off x="-1357611" y="-1286368"/>
            <a:ext cx="3086100" cy="308610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9" name="TextBox 19"/>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20" name="Group 20"/>
          <p:cNvGrpSpPr/>
          <p:nvPr/>
        </p:nvGrpSpPr>
        <p:grpSpPr>
          <a:xfrm>
            <a:off x="743479" y="690861"/>
            <a:ext cx="1191540" cy="119154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2" name="TextBox 2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3" name="TextBox 23"/>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18</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grpSp>
        <p:nvGrpSpPr>
          <p:cNvPr id="3" name="Group 3"/>
          <p:cNvGrpSpPr/>
          <p:nvPr/>
        </p:nvGrpSpPr>
        <p:grpSpPr>
          <a:xfrm>
            <a:off x="-1357611" y="-1286368"/>
            <a:ext cx="3086100" cy="308610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5" name="TextBox 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6" name="TextBox 6"/>
          <p:cNvSpPr txBox="1"/>
          <p:nvPr/>
        </p:nvSpPr>
        <p:spPr>
          <a:xfrm>
            <a:off x="1833860" y="4153823"/>
            <a:ext cx="14620280" cy="3752897"/>
          </a:xfrm>
          <a:prstGeom prst="rect">
            <a:avLst/>
          </a:prstGeom>
        </p:spPr>
        <p:txBody>
          <a:bodyPr lIns="0" tIns="0" rIns="0" bIns="0" rtlCol="0" anchor="t">
            <a:spAutoFit/>
          </a:bodyPr>
          <a:lstStyle/>
          <a:p>
            <a:pPr algn="ctr">
              <a:lnSpc>
                <a:spcPts val="9875"/>
              </a:lnSpc>
            </a:pPr>
            <a:r>
              <a:rPr lang="en-US" sz="8229">
                <a:solidFill>
                  <a:srgbClr val="FF4454"/>
                </a:solidFill>
                <a:latin typeface="Anton"/>
                <a:ea typeface="Anton"/>
                <a:cs typeface="Anton"/>
                <a:sym typeface="Anton"/>
              </a:rPr>
              <a:t>TÍCH HỢP DỮ LIỆU </a:t>
            </a:r>
          </a:p>
          <a:p>
            <a:pPr algn="ctr">
              <a:lnSpc>
                <a:spcPts val="9875"/>
              </a:lnSpc>
            </a:pPr>
            <a:r>
              <a:rPr lang="en-US" sz="8229">
                <a:solidFill>
                  <a:srgbClr val="FF4454"/>
                </a:solidFill>
                <a:latin typeface="Anton"/>
                <a:ea typeface="Anton"/>
                <a:cs typeface="Anton"/>
                <a:sym typeface="Anton"/>
              </a:rPr>
              <a:t>(DATA INTEGRATION)</a:t>
            </a:r>
          </a:p>
          <a:p>
            <a:pPr algn="ctr">
              <a:lnSpc>
                <a:spcPts val="9875"/>
              </a:lnSpc>
            </a:pPr>
            <a:endParaRPr lang="en-US" sz="8229">
              <a:solidFill>
                <a:srgbClr val="FF4454"/>
              </a:solidFill>
              <a:latin typeface="Anton"/>
              <a:ea typeface="Anton"/>
              <a:cs typeface="Anton"/>
              <a:sym typeface="Anton"/>
            </a:endParaRPr>
          </a:p>
        </p:txBody>
      </p:sp>
      <p:grpSp>
        <p:nvGrpSpPr>
          <p:cNvPr id="7" name="Group 7"/>
          <p:cNvGrpSpPr/>
          <p:nvPr/>
        </p:nvGrpSpPr>
        <p:grpSpPr>
          <a:xfrm>
            <a:off x="743479" y="690861"/>
            <a:ext cx="1191540" cy="119154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9" name="TextBox 9"/>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0" name="Group 10"/>
          <p:cNvGrpSpPr/>
          <p:nvPr/>
        </p:nvGrpSpPr>
        <p:grpSpPr>
          <a:xfrm>
            <a:off x="16241813" y="8802151"/>
            <a:ext cx="3086100" cy="308610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2" name="TextBox 1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3" name="Group 13"/>
          <p:cNvGrpSpPr/>
          <p:nvPr/>
        </p:nvGrpSpPr>
        <p:grpSpPr>
          <a:xfrm>
            <a:off x="16241813" y="8440825"/>
            <a:ext cx="1191540" cy="119154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6" name="Group 16"/>
          <p:cNvGrpSpPr/>
          <p:nvPr/>
        </p:nvGrpSpPr>
        <p:grpSpPr>
          <a:xfrm>
            <a:off x="828916" y="9058516"/>
            <a:ext cx="399568" cy="39956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8" name="TextBox 18"/>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9" name="Group 19"/>
          <p:cNvGrpSpPr/>
          <p:nvPr/>
        </p:nvGrpSpPr>
        <p:grpSpPr>
          <a:xfrm>
            <a:off x="16241813" y="1882401"/>
            <a:ext cx="712885" cy="712885"/>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1" name="TextBox 2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2" name="TextBox 2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19</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grpSp>
        <p:nvGrpSpPr>
          <p:cNvPr id="3" name="Group 3"/>
          <p:cNvGrpSpPr/>
          <p:nvPr/>
        </p:nvGrpSpPr>
        <p:grpSpPr>
          <a:xfrm>
            <a:off x="-1357611" y="-1286368"/>
            <a:ext cx="3086100" cy="308610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5" name="TextBox 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6" name="TextBox 6"/>
          <p:cNvSpPr txBox="1"/>
          <p:nvPr/>
        </p:nvSpPr>
        <p:spPr>
          <a:xfrm>
            <a:off x="1833860" y="4153823"/>
            <a:ext cx="14620280" cy="3752897"/>
          </a:xfrm>
          <a:prstGeom prst="rect">
            <a:avLst/>
          </a:prstGeom>
        </p:spPr>
        <p:txBody>
          <a:bodyPr lIns="0" tIns="0" rIns="0" bIns="0" rtlCol="0" anchor="t">
            <a:spAutoFit/>
          </a:bodyPr>
          <a:lstStyle/>
          <a:p>
            <a:pPr algn="ctr">
              <a:lnSpc>
                <a:spcPts val="9875"/>
              </a:lnSpc>
            </a:pPr>
            <a:r>
              <a:rPr lang="en-US" sz="8229">
                <a:solidFill>
                  <a:srgbClr val="FF4454"/>
                </a:solidFill>
                <a:latin typeface="Anton"/>
                <a:ea typeface="Anton"/>
                <a:cs typeface="Anton"/>
                <a:sym typeface="Anton"/>
              </a:rPr>
              <a:t>CÁC THƯỚC ĐO CHẤT LƯỢNG DỮ LIỆU (DATA QUALITY MEASURES)</a:t>
            </a:r>
          </a:p>
          <a:p>
            <a:pPr algn="ctr">
              <a:lnSpc>
                <a:spcPts val="9875"/>
              </a:lnSpc>
            </a:pPr>
            <a:endParaRPr lang="en-US" sz="8229">
              <a:solidFill>
                <a:srgbClr val="FF4454"/>
              </a:solidFill>
              <a:latin typeface="Anton"/>
              <a:ea typeface="Anton"/>
              <a:cs typeface="Anton"/>
              <a:sym typeface="Anton"/>
            </a:endParaRPr>
          </a:p>
        </p:txBody>
      </p:sp>
      <p:grpSp>
        <p:nvGrpSpPr>
          <p:cNvPr id="7" name="Group 7"/>
          <p:cNvGrpSpPr/>
          <p:nvPr/>
        </p:nvGrpSpPr>
        <p:grpSpPr>
          <a:xfrm>
            <a:off x="743479" y="690861"/>
            <a:ext cx="1191540" cy="119154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9" name="TextBox 9"/>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0" name="Group 10"/>
          <p:cNvGrpSpPr/>
          <p:nvPr/>
        </p:nvGrpSpPr>
        <p:grpSpPr>
          <a:xfrm>
            <a:off x="16241813" y="8802151"/>
            <a:ext cx="3086100" cy="308610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2" name="TextBox 1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3" name="Group 13"/>
          <p:cNvGrpSpPr/>
          <p:nvPr/>
        </p:nvGrpSpPr>
        <p:grpSpPr>
          <a:xfrm>
            <a:off x="16241813" y="8440825"/>
            <a:ext cx="1191540" cy="119154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6" name="Group 16"/>
          <p:cNvGrpSpPr/>
          <p:nvPr/>
        </p:nvGrpSpPr>
        <p:grpSpPr>
          <a:xfrm>
            <a:off x="828916" y="9058516"/>
            <a:ext cx="399568" cy="39956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8" name="TextBox 18"/>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9" name="Group 19"/>
          <p:cNvGrpSpPr/>
          <p:nvPr/>
        </p:nvGrpSpPr>
        <p:grpSpPr>
          <a:xfrm>
            <a:off x="16241813" y="1882401"/>
            <a:ext cx="712885" cy="712885"/>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1" name="TextBox 2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2" name="TextBox 2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357611" y="-1286368"/>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743479" y="690861"/>
            <a:ext cx="1191540" cy="11915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6222949" y="8925787"/>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16222949" y="1135856"/>
            <a:ext cx="997371" cy="997371"/>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4" name="Freeform 14"/>
          <p:cNvSpPr/>
          <p:nvPr/>
        </p:nvSpPr>
        <p:spPr>
          <a:xfrm>
            <a:off x="10668953" y="2133227"/>
            <a:ext cx="5160564" cy="5227090"/>
          </a:xfrm>
          <a:custGeom>
            <a:avLst/>
            <a:gdLst/>
            <a:ahLst/>
            <a:cxnLst/>
            <a:rect l="l" t="t" r="r" b="b"/>
            <a:pathLst>
              <a:path w="5160564" h="5227090">
                <a:moveTo>
                  <a:pt x="0" y="0"/>
                </a:moveTo>
                <a:lnTo>
                  <a:pt x="5160564" y="0"/>
                </a:lnTo>
                <a:lnTo>
                  <a:pt x="5160564" y="5227090"/>
                </a:lnTo>
                <a:lnTo>
                  <a:pt x="0" y="52270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5" name="TextBox 15"/>
          <p:cNvSpPr txBox="1"/>
          <p:nvPr/>
        </p:nvSpPr>
        <p:spPr>
          <a:xfrm>
            <a:off x="2105365" y="2851447"/>
            <a:ext cx="7038635" cy="847725"/>
          </a:xfrm>
          <a:prstGeom prst="rect">
            <a:avLst/>
          </a:prstGeom>
        </p:spPr>
        <p:txBody>
          <a:bodyPr lIns="0" tIns="0" rIns="0" bIns="0" rtlCol="0" anchor="t">
            <a:spAutoFit/>
          </a:bodyPr>
          <a:lstStyle/>
          <a:p>
            <a:pPr algn="l">
              <a:lnSpc>
                <a:spcPts val="6720"/>
              </a:lnSpc>
            </a:pPr>
            <a:r>
              <a:rPr lang="en-US" sz="5600">
                <a:solidFill>
                  <a:srgbClr val="FFFFFF"/>
                </a:solidFill>
                <a:latin typeface="Anton"/>
                <a:ea typeface="Anton"/>
                <a:cs typeface="Anton"/>
                <a:sym typeface="Anton"/>
              </a:rPr>
              <a:t>KHÁI NIỆM</a:t>
            </a:r>
          </a:p>
        </p:txBody>
      </p:sp>
      <p:sp>
        <p:nvSpPr>
          <p:cNvPr id="16" name="TextBox 16"/>
          <p:cNvSpPr txBox="1"/>
          <p:nvPr/>
        </p:nvSpPr>
        <p:spPr>
          <a:xfrm>
            <a:off x="1914469" y="3990980"/>
            <a:ext cx="7351057" cy="2878456"/>
          </a:xfrm>
          <a:prstGeom prst="rect">
            <a:avLst/>
          </a:prstGeom>
        </p:spPr>
        <p:txBody>
          <a:bodyPr lIns="0" tIns="0" rIns="0" bIns="0" rtlCol="0" anchor="t">
            <a:spAutoFit/>
          </a:bodyPr>
          <a:lstStyle/>
          <a:p>
            <a:pPr algn="l">
              <a:lnSpc>
                <a:spcPts val="3839"/>
              </a:lnSpc>
            </a:pPr>
            <a:r>
              <a:rPr lang="en-US" sz="2399">
                <a:solidFill>
                  <a:srgbClr val="FFFFFF"/>
                </a:solidFill>
                <a:latin typeface="Open Sans"/>
                <a:ea typeface="Open Sans"/>
                <a:cs typeface="Open Sans"/>
                <a:sym typeface="Open Sans"/>
              </a:rPr>
              <a:t>- Sự hợp nhất dữ liệu từ nhiều nguồn (Database, data cube, file)</a:t>
            </a:r>
          </a:p>
          <a:p>
            <a:pPr algn="l">
              <a:lnSpc>
                <a:spcPts val="3839"/>
              </a:lnSpc>
            </a:pPr>
            <a:r>
              <a:rPr lang="en-US" sz="2399">
                <a:solidFill>
                  <a:srgbClr val="FFFFFF"/>
                </a:solidFill>
                <a:latin typeface="Open Sans"/>
                <a:ea typeface="Open Sans"/>
                <a:cs typeface="Open Sans"/>
                <a:sym typeface="Open Sans"/>
              </a:rPr>
              <a:t>- Giảm dư thừa, không nhất quán -&gt; tăng độ chính xác và tốc độ khai phá</a:t>
            </a:r>
          </a:p>
          <a:p>
            <a:pPr algn="l">
              <a:lnSpc>
                <a:spcPts val="3839"/>
              </a:lnSpc>
            </a:pPr>
            <a:r>
              <a:rPr lang="en-US" sz="2399">
                <a:solidFill>
                  <a:srgbClr val="FFFFFF"/>
                </a:solidFill>
                <a:latin typeface="Open Sans"/>
                <a:ea typeface="Open Sans"/>
                <a:cs typeface="Open Sans"/>
                <a:sym typeface="Open Sans"/>
              </a:rPr>
              <a:t>- Thách thức: khác biệt ngữ nghĩa &amp; cấu trúc dữ liệu</a:t>
            </a:r>
          </a:p>
          <a:p>
            <a:pPr algn="l">
              <a:lnSpc>
                <a:spcPts val="3839"/>
              </a:lnSpc>
            </a:pPr>
            <a:endParaRPr lang="en-US" sz="2399">
              <a:solidFill>
                <a:srgbClr val="FFFFFF"/>
              </a:solidFill>
              <a:latin typeface="Open Sans"/>
              <a:ea typeface="Open Sans"/>
              <a:cs typeface="Open Sans"/>
              <a:sym typeface="Open Sans"/>
            </a:endParaRPr>
          </a:p>
        </p:txBody>
      </p:sp>
      <p:grpSp>
        <p:nvGrpSpPr>
          <p:cNvPr id="17" name="Group 17"/>
          <p:cNvGrpSpPr/>
          <p:nvPr/>
        </p:nvGrpSpPr>
        <p:grpSpPr>
          <a:xfrm>
            <a:off x="1445611" y="3051683"/>
            <a:ext cx="447253" cy="447253"/>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9" name="TextBox 19"/>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0" name="TextBox 2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Noto Serif Display"/>
                <a:ea typeface="Noto Serif Display"/>
                <a:cs typeface="Noto Serif Display"/>
                <a:sym typeface="Noto Serif Display"/>
              </a:rPr>
              <a:t>20</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837583" y="1599948"/>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2098582" y="2297619"/>
            <a:ext cx="389240" cy="38924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1" name="TextBox 11"/>
          <p:cNvSpPr txBox="1"/>
          <p:nvPr/>
        </p:nvSpPr>
        <p:spPr>
          <a:xfrm>
            <a:off x="2324259" y="690861"/>
            <a:ext cx="14237963" cy="847725"/>
          </a:xfrm>
          <a:prstGeom prst="rect">
            <a:avLst/>
          </a:prstGeom>
        </p:spPr>
        <p:txBody>
          <a:bodyPr lIns="0" tIns="0" rIns="0" bIns="0" rtlCol="0" anchor="t">
            <a:spAutoFit/>
          </a:bodyPr>
          <a:lstStyle/>
          <a:p>
            <a:pPr algn="ctr">
              <a:lnSpc>
                <a:spcPts val="6720"/>
              </a:lnSpc>
            </a:pPr>
            <a:r>
              <a:rPr lang="en-US" sz="5600">
                <a:solidFill>
                  <a:srgbClr val="FF4454"/>
                </a:solidFill>
                <a:latin typeface="Anton"/>
                <a:ea typeface="Anton"/>
                <a:cs typeface="Anton"/>
                <a:sym typeface="Anton"/>
              </a:rPr>
              <a:t>THÁCH THỨC TRONG TÍCH HỢP DỮ LIỆU</a:t>
            </a:r>
          </a:p>
        </p:txBody>
      </p:sp>
      <p:sp>
        <p:nvSpPr>
          <p:cNvPr id="12" name="TextBox 12"/>
          <p:cNvSpPr txBox="1"/>
          <p:nvPr/>
        </p:nvSpPr>
        <p:spPr>
          <a:xfrm>
            <a:off x="2694353" y="2281935"/>
            <a:ext cx="5470809" cy="412750"/>
          </a:xfrm>
          <a:prstGeom prst="rect">
            <a:avLst/>
          </a:prstGeom>
        </p:spPr>
        <p:txBody>
          <a:bodyPr lIns="0" tIns="0" rIns="0" bIns="0" rtlCol="0" anchor="t">
            <a:spAutoFit/>
          </a:bodyPr>
          <a:lstStyle/>
          <a:p>
            <a:pPr algn="l">
              <a:lnSpc>
                <a:spcPts val="3499"/>
              </a:lnSpc>
            </a:pPr>
            <a:r>
              <a:rPr lang="en-US" sz="2499" b="1" spc="159">
                <a:solidFill>
                  <a:srgbClr val="FFFFFF"/>
                </a:solidFill>
                <a:latin typeface="Montserrat Bold"/>
                <a:ea typeface="Montserrat Bold"/>
                <a:cs typeface="Montserrat Bold"/>
                <a:sym typeface="Montserrat Bold"/>
              </a:rPr>
              <a:t>Bài toán nhận dạng thực thể</a:t>
            </a:r>
          </a:p>
        </p:txBody>
      </p:sp>
      <p:sp>
        <p:nvSpPr>
          <p:cNvPr id="13" name="TextBox 13"/>
          <p:cNvSpPr txBox="1"/>
          <p:nvPr/>
        </p:nvSpPr>
        <p:spPr>
          <a:xfrm>
            <a:off x="1935019" y="2893027"/>
            <a:ext cx="6986401" cy="2324995"/>
          </a:xfrm>
          <a:prstGeom prst="rect">
            <a:avLst/>
          </a:prstGeom>
        </p:spPr>
        <p:txBody>
          <a:bodyPr lIns="0" tIns="0" rIns="0" bIns="0" rtlCol="0" anchor="t">
            <a:spAutoFit/>
          </a:bodyPr>
          <a:lstStyle/>
          <a:p>
            <a:pPr marL="474345" lvl="1" indent="-237490" algn="l">
              <a:lnSpc>
                <a:spcPts val="3739"/>
              </a:lnSpc>
              <a:buFont typeface="Arial"/>
              <a:buChar char="•"/>
            </a:pPr>
            <a:r>
              <a:rPr lang="en-US" sz="2150" err="1">
                <a:solidFill>
                  <a:srgbClr val="FFFFFF">
                    <a:alpha val="80000"/>
                  </a:srgbClr>
                </a:solidFill>
                <a:latin typeface="Open Sans"/>
                <a:ea typeface="Open Sans"/>
                <a:cs typeface="Open Sans"/>
                <a:sym typeface="Open Sans"/>
              </a:rPr>
              <a:t>Khớp</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lược</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đồ</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đối</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tượng</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giữa</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các</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nguồn</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dữ</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liệu</a:t>
            </a:r>
            <a:r>
              <a:rPr lang="en-US" sz="2150">
                <a:solidFill>
                  <a:srgbClr val="FFFFFF">
                    <a:alpha val="80000"/>
                  </a:srgbClr>
                </a:solidFill>
                <a:latin typeface="Open Sans"/>
                <a:ea typeface="Open Sans"/>
                <a:cs typeface="Open Sans"/>
                <a:sym typeface="Open Sans"/>
              </a:rPr>
              <a:t>.</a:t>
            </a:r>
            <a:endParaRPr lang="en-US" sz="2150"/>
          </a:p>
          <a:p>
            <a:pPr marL="474345" lvl="1" indent="-237490" algn="l">
              <a:lnSpc>
                <a:spcPts val="3739"/>
              </a:lnSpc>
              <a:buFont typeface="Arial"/>
              <a:buChar char="•"/>
            </a:pPr>
            <a:r>
              <a:rPr lang="en-US" sz="2150" err="1">
                <a:solidFill>
                  <a:srgbClr val="FFFFFF">
                    <a:alpha val="80000"/>
                  </a:srgbClr>
                </a:solidFill>
                <a:latin typeface="Open Sans"/>
                <a:ea typeface="Open Sans"/>
                <a:cs typeface="Open Sans"/>
                <a:sym typeface="Open Sans"/>
              </a:rPr>
              <a:t>Ví</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dụ</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customer_id</a:t>
            </a:r>
            <a:r>
              <a:rPr lang="en-US" sz="2150">
                <a:solidFill>
                  <a:srgbClr val="FFFFFF">
                    <a:alpha val="80000"/>
                  </a:srgbClr>
                </a:solidFill>
                <a:latin typeface="Open Sans"/>
                <a:ea typeface="Open Sans"/>
                <a:cs typeface="Open Sans"/>
                <a:sym typeface="Open Sans"/>
              </a:rPr>
              <a:t> ↔ </a:t>
            </a:r>
            <a:r>
              <a:rPr lang="en-US" sz="2150" err="1">
                <a:solidFill>
                  <a:srgbClr val="FFFFFF">
                    <a:alpha val="80000"/>
                  </a:srgbClr>
                </a:solidFill>
                <a:latin typeface="Open Sans"/>
                <a:ea typeface="Open Sans"/>
                <a:cs typeface="Open Sans"/>
                <a:sym typeface="Open Sans"/>
              </a:rPr>
              <a:t>cust_number</a:t>
            </a:r>
            <a:r>
              <a:rPr lang="en-US" sz="2150">
                <a:solidFill>
                  <a:srgbClr val="FFFFFF">
                    <a:alpha val="80000"/>
                  </a:srgbClr>
                </a:solidFill>
                <a:latin typeface="Open Sans"/>
                <a:ea typeface="Open Sans"/>
                <a:cs typeface="Open Sans"/>
                <a:sym typeface="Open Sans"/>
              </a:rPr>
              <a:t>.</a:t>
            </a:r>
            <a:endParaRPr lang="en-US" sz="2150">
              <a:solidFill>
                <a:srgbClr val="FFFFFF">
                  <a:alpha val="80000"/>
                </a:srgbClr>
              </a:solidFill>
              <a:latin typeface="Open Sans"/>
              <a:ea typeface="Open Sans"/>
              <a:cs typeface="Open Sans"/>
            </a:endParaRPr>
          </a:p>
          <a:p>
            <a:pPr marL="474345" lvl="1" indent="-237490" algn="l">
              <a:lnSpc>
                <a:spcPts val="3739"/>
              </a:lnSpc>
              <a:buFont typeface="Arial"/>
              <a:buChar char="•"/>
            </a:pPr>
            <a:r>
              <a:rPr lang="en-US" sz="2150" err="1">
                <a:solidFill>
                  <a:srgbClr val="FFFFFF">
                    <a:alpha val="80000"/>
                  </a:srgbClr>
                </a:solidFill>
                <a:latin typeface="Open Sans"/>
                <a:ea typeface="Open Sans"/>
                <a:cs typeface="Open Sans"/>
                <a:sym typeface="Open Sans"/>
              </a:rPr>
              <a:t>Dùng</a:t>
            </a:r>
            <a:r>
              <a:rPr lang="en-US" sz="2150">
                <a:solidFill>
                  <a:srgbClr val="FFFFFF">
                    <a:alpha val="80000"/>
                  </a:srgbClr>
                </a:solidFill>
                <a:latin typeface="Open Sans"/>
                <a:ea typeface="Open Sans"/>
                <a:cs typeface="Open Sans"/>
                <a:sym typeface="Open Sans"/>
              </a:rPr>
              <a:t> metadata (</a:t>
            </a:r>
            <a:r>
              <a:rPr lang="en-US" sz="2150" err="1">
                <a:solidFill>
                  <a:srgbClr val="FFFFFF">
                    <a:alpha val="80000"/>
                  </a:srgbClr>
                </a:solidFill>
                <a:latin typeface="Open Sans"/>
                <a:ea typeface="Open Sans"/>
                <a:cs typeface="Open Sans"/>
                <a:sym typeface="Open Sans"/>
              </a:rPr>
              <a:t>tên</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kiểu</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dữ</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liệu</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phạm</a:t>
            </a:r>
            <a:r>
              <a:rPr lang="en-US" sz="2150">
                <a:solidFill>
                  <a:srgbClr val="FFFFFF">
                    <a:alpha val="80000"/>
                  </a:srgbClr>
                </a:solidFill>
                <a:latin typeface="Open Sans"/>
                <a:ea typeface="Open Sans"/>
                <a:cs typeface="Open Sans"/>
                <a:sym typeface="Open Sans"/>
              </a:rPr>
              <a:t> vi, null rules) </a:t>
            </a:r>
            <a:r>
              <a:rPr lang="en-US" sz="2150" err="1">
                <a:solidFill>
                  <a:srgbClr val="FFFFFF">
                    <a:alpha val="80000"/>
                  </a:srgbClr>
                </a:solidFill>
                <a:latin typeface="Open Sans"/>
                <a:ea typeface="Open Sans"/>
                <a:cs typeface="Open Sans"/>
                <a:sym typeface="Open Sans"/>
              </a:rPr>
              <a:t>để</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hỗ</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trợ</a:t>
            </a:r>
            <a:r>
              <a:rPr lang="en-US" sz="2150">
                <a:solidFill>
                  <a:srgbClr val="FFFFFF">
                    <a:alpha val="80000"/>
                  </a:srgbClr>
                </a:solidFill>
                <a:latin typeface="Open Sans"/>
                <a:ea typeface="Open Sans"/>
                <a:cs typeface="Open Sans"/>
                <a:sym typeface="Open Sans"/>
              </a:rPr>
              <a:t>.</a:t>
            </a:r>
            <a:endParaRPr lang="en-US" sz="2150">
              <a:solidFill>
                <a:srgbClr val="FFFFFF">
                  <a:alpha val="80000"/>
                </a:srgbClr>
              </a:solidFill>
              <a:latin typeface="Open Sans"/>
              <a:ea typeface="Open Sans"/>
              <a:cs typeface="Open Sans"/>
            </a:endParaRPr>
          </a:p>
          <a:p>
            <a:pPr marL="474345" lvl="1" indent="-237490" algn="l">
              <a:lnSpc>
                <a:spcPts val="3739"/>
              </a:lnSpc>
              <a:spcBef>
                <a:spcPct val="0"/>
              </a:spcBef>
              <a:buFont typeface="Arial"/>
              <a:buChar char="•"/>
            </a:pPr>
            <a:r>
              <a:rPr lang="en-US" sz="2150" err="1">
                <a:solidFill>
                  <a:srgbClr val="FFFFFF">
                    <a:alpha val="80000"/>
                  </a:srgbClr>
                </a:solidFill>
                <a:latin typeface="Open Sans"/>
                <a:ea typeface="Open Sans"/>
                <a:cs typeface="Open Sans"/>
                <a:sym typeface="Open Sans"/>
              </a:rPr>
              <a:t>Chú</a:t>
            </a:r>
            <a:r>
              <a:rPr lang="en-US" sz="2150">
                <a:solidFill>
                  <a:srgbClr val="FFFFFF">
                    <a:alpha val="80000"/>
                  </a:srgbClr>
                </a:solidFill>
                <a:latin typeface="Open Sans"/>
                <a:ea typeface="Open Sans"/>
                <a:cs typeface="Open Sans"/>
                <a:sym typeface="Open Sans"/>
              </a:rPr>
              <a:t> ý </a:t>
            </a:r>
            <a:r>
              <a:rPr lang="en-US" sz="2150" err="1">
                <a:solidFill>
                  <a:srgbClr val="FFFFFF">
                    <a:alpha val="80000"/>
                  </a:srgbClr>
                </a:solidFill>
                <a:latin typeface="Open Sans"/>
                <a:ea typeface="Open Sans"/>
                <a:cs typeface="Open Sans"/>
                <a:sym typeface="Open Sans"/>
              </a:rPr>
              <a:t>ràng</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buộc</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phụ</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thuộc</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hàm</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để</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tránh</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sai</a:t>
            </a:r>
            <a:r>
              <a:rPr lang="en-US" sz="2150">
                <a:solidFill>
                  <a:srgbClr val="FFFFFF">
                    <a:alpha val="80000"/>
                  </a:srgbClr>
                </a:solidFill>
                <a:latin typeface="Open Sans"/>
                <a:ea typeface="Open Sans"/>
                <a:cs typeface="Open Sans"/>
                <a:sym typeface="Open Sans"/>
              </a:rPr>
              <a:t> </a:t>
            </a:r>
            <a:r>
              <a:rPr lang="en-US" sz="2150" err="1">
                <a:solidFill>
                  <a:srgbClr val="FFFFFF">
                    <a:alpha val="80000"/>
                  </a:srgbClr>
                </a:solidFill>
                <a:latin typeface="Open Sans"/>
                <a:ea typeface="Open Sans"/>
                <a:cs typeface="Open Sans"/>
                <a:sym typeface="Open Sans"/>
              </a:rPr>
              <a:t>lệch</a:t>
            </a:r>
            <a:r>
              <a:rPr lang="en-US" sz="2150">
                <a:solidFill>
                  <a:srgbClr val="FFFFFF">
                    <a:alpha val="80000"/>
                  </a:srgbClr>
                </a:solidFill>
                <a:latin typeface="Open Sans"/>
                <a:ea typeface="Open Sans"/>
                <a:cs typeface="Open Sans"/>
                <a:sym typeface="Open Sans"/>
              </a:rPr>
              <a:t>.</a:t>
            </a:r>
            <a:endParaRPr lang="en-US" sz="2150">
              <a:solidFill>
                <a:srgbClr val="FFFFFF">
                  <a:alpha val="80000"/>
                </a:srgbClr>
              </a:solidFill>
              <a:latin typeface="Open Sans"/>
              <a:ea typeface="Open Sans"/>
              <a:cs typeface="Open Sans"/>
            </a:endParaRPr>
          </a:p>
        </p:txBody>
      </p:sp>
      <p:grpSp>
        <p:nvGrpSpPr>
          <p:cNvPr id="14" name="Group 14"/>
          <p:cNvGrpSpPr/>
          <p:nvPr/>
        </p:nvGrpSpPr>
        <p:grpSpPr>
          <a:xfrm>
            <a:off x="10231090" y="2286411"/>
            <a:ext cx="389240" cy="38924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6" name="TextBox 16"/>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7" name="TextBox 17"/>
          <p:cNvSpPr txBox="1"/>
          <p:nvPr/>
        </p:nvSpPr>
        <p:spPr>
          <a:xfrm>
            <a:off x="10826860" y="2270727"/>
            <a:ext cx="6390530" cy="412750"/>
          </a:xfrm>
          <a:prstGeom prst="rect">
            <a:avLst/>
          </a:prstGeom>
        </p:spPr>
        <p:txBody>
          <a:bodyPr lIns="0" tIns="0" rIns="0" bIns="0" rtlCol="0" anchor="t">
            <a:spAutoFit/>
          </a:bodyPr>
          <a:lstStyle/>
          <a:p>
            <a:pPr algn="l">
              <a:lnSpc>
                <a:spcPts val="3499"/>
              </a:lnSpc>
            </a:pPr>
            <a:r>
              <a:rPr lang="en-US" sz="2499" b="1" spc="159">
                <a:solidFill>
                  <a:srgbClr val="FFFFFF"/>
                </a:solidFill>
                <a:latin typeface="Montserrat Bold"/>
                <a:ea typeface="Montserrat Bold"/>
                <a:cs typeface="Montserrat Bold"/>
                <a:sym typeface="Montserrat Bold"/>
              </a:rPr>
              <a:t>Dư thừa và phân tích tương quan</a:t>
            </a:r>
          </a:p>
        </p:txBody>
      </p:sp>
      <p:sp>
        <p:nvSpPr>
          <p:cNvPr id="18" name="TextBox 18"/>
          <p:cNvSpPr txBox="1"/>
          <p:nvPr/>
        </p:nvSpPr>
        <p:spPr>
          <a:xfrm>
            <a:off x="10082917" y="2893027"/>
            <a:ext cx="7534908" cy="2765425"/>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Thuộc tính này có thể được suy ra từ thuộc tính khác.</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Nguyên nhân: Tên gọi không nhất quán.</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Phát hiện bằng phân tích tương quan:</a:t>
            </a:r>
          </a:p>
          <a:p>
            <a:pPr marL="949959" lvl="2" indent="-316653" algn="l">
              <a:lnSpc>
                <a:spcPts val="3739"/>
              </a:lnSpc>
              <a:buFont typeface="Arial"/>
              <a:buChar char="⚬"/>
            </a:pPr>
            <a:r>
              <a:rPr lang="en-US" sz="2199">
                <a:solidFill>
                  <a:srgbClr val="FFFFFF">
                    <a:alpha val="80000"/>
                  </a:srgbClr>
                </a:solidFill>
                <a:latin typeface="Open Sans"/>
                <a:ea typeface="Open Sans"/>
                <a:cs typeface="Open Sans"/>
                <a:sym typeface="Open Sans"/>
              </a:rPr>
              <a:t>Nominal Data → sử dụng X  test</a:t>
            </a:r>
          </a:p>
          <a:p>
            <a:pPr marL="949959" lvl="2" indent="-316653" algn="l">
              <a:lnSpc>
                <a:spcPts val="3739"/>
              </a:lnSpc>
              <a:spcBef>
                <a:spcPct val="0"/>
              </a:spcBef>
              <a:buFont typeface="Arial"/>
              <a:buChar char="⚬"/>
            </a:pPr>
            <a:r>
              <a:rPr lang="en-US" sz="2199">
                <a:solidFill>
                  <a:srgbClr val="FFFFFF">
                    <a:alpha val="80000"/>
                  </a:srgbClr>
                </a:solidFill>
                <a:latin typeface="Open Sans"/>
                <a:ea typeface="Open Sans"/>
                <a:cs typeface="Open Sans"/>
                <a:sym typeface="Open Sans"/>
              </a:rPr>
              <a:t>Numeric Data → Hệ số tương quan, Hiệp phương sai</a:t>
            </a:r>
          </a:p>
        </p:txBody>
      </p:sp>
      <p:grpSp>
        <p:nvGrpSpPr>
          <p:cNvPr id="19" name="Group 19"/>
          <p:cNvGrpSpPr/>
          <p:nvPr/>
        </p:nvGrpSpPr>
        <p:grpSpPr>
          <a:xfrm>
            <a:off x="1935019" y="6386109"/>
            <a:ext cx="389240" cy="38924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1" name="TextBox 2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2" name="TextBox 22"/>
          <p:cNvSpPr txBox="1"/>
          <p:nvPr/>
        </p:nvSpPr>
        <p:spPr>
          <a:xfrm>
            <a:off x="2530789" y="6370425"/>
            <a:ext cx="3288615" cy="412750"/>
          </a:xfrm>
          <a:prstGeom prst="rect">
            <a:avLst/>
          </a:prstGeom>
        </p:spPr>
        <p:txBody>
          <a:bodyPr lIns="0" tIns="0" rIns="0" bIns="0" rtlCol="0" anchor="t">
            <a:spAutoFit/>
          </a:bodyPr>
          <a:lstStyle/>
          <a:p>
            <a:pPr algn="l">
              <a:lnSpc>
                <a:spcPts val="3499"/>
              </a:lnSpc>
            </a:pPr>
            <a:r>
              <a:rPr lang="en-US" sz="2499" b="1" spc="159">
                <a:solidFill>
                  <a:srgbClr val="FFFFFF"/>
                </a:solidFill>
                <a:latin typeface="Montserrat Bold"/>
                <a:ea typeface="Montserrat Bold"/>
                <a:cs typeface="Montserrat Bold"/>
                <a:sym typeface="Montserrat Bold"/>
              </a:rPr>
              <a:t>Trùng lặp dữ liệu</a:t>
            </a:r>
          </a:p>
        </p:txBody>
      </p:sp>
      <p:sp>
        <p:nvSpPr>
          <p:cNvPr id="23" name="TextBox 23"/>
          <p:cNvSpPr txBox="1"/>
          <p:nvPr/>
        </p:nvSpPr>
        <p:spPr>
          <a:xfrm>
            <a:off x="1935019" y="6955700"/>
            <a:ext cx="6393707" cy="2298700"/>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Bản ghi trùng nhau cho cùng 1 đối tượng.</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Nguyên nhân: Do nhập sai, cập nhật không đồng nhất, bảng phi chuẩn hóa.</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Dẫn đến không nhất quán (vd: cùng khách hàng nhưng địa chỉ khác nhau).</a:t>
            </a:r>
          </a:p>
        </p:txBody>
      </p:sp>
      <p:grpSp>
        <p:nvGrpSpPr>
          <p:cNvPr id="24" name="Group 24"/>
          <p:cNvGrpSpPr/>
          <p:nvPr/>
        </p:nvGrpSpPr>
        <p:grpSpPr>
          <a:xfrm>
            <a:off x="10240523" y="6408525"/>
            <a:ext cx="389240" cy="389240"/>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6" name="TextBox 26"/>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7" name="TextBox 27"/>
          <p:cNvSpPr txBox="1"/>
          <p:nvPr/>
        </p:nvSpPr>
        <p:spPr>
          <a:xfrm>
            <a:off x="10836293" y="6392842"/>
            <a:ext cx="5775896" cy="412750"/>
          </a:xfrm>
          <a:prstGeom prst="rect">
            <a:avLst/>
          </a:prstGeom>
        </p:spPr>
        <p:txBody>
          <a:bodyPr lIns="0" tIns="0" rIns="0" bIns="0" rtlCol="0" anchor="t">
            <a:spAutoFit/>
          </a:bodyPr>
          <a:lstStyle/>
          <a:p>
            <a:pPr algn="l">
              <a:lnSpc>
                <a:spcPts val="3499"/>
              </a:lnSpc>
            </a:pPr>
            <a:r>
              <a:rPr lang="en-US" sz="2499" b="1" spc="159">
                <a:solidFill>
                  <a:srgbClr val="FFFFFF"/>
                </a:solidFill>
                <a:latin typeface="Montserrat Bold"/>
                <a:ea typeface="Montserrat Bold"/>
                <a:cs typeface="Montserrat Bold"/>
                <a:sym typeface="Montserrat Bold"/>
              </a:rPr>
              <a:t>Xung đột giá trị dữ liệu</a:t>
            </a:r>
          </a:p>
        </p:txBody>
      </p:sp>
      <p:sp>
        <p:nvSpPr>
          <p:cNvPr id="28" name="TextBox 28"/>
          <p:cNvSpPr txBox="1"/>
          <p:nvPr/>
        </p:nvSpPr>
        <p:spPr>
          <a:xfrm>
            <a:off x="10082917" y="7015142"/>
            <a:ext cx="6986401" cy="1831975"/>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Khác biệt về biểu diễn, đơn vị, mã hóa.</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Ví dụ: kg vs pound, tiền tệ, thang điểm.</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Khác mức độ trừu tượng (chi nhánh ↔ khu vực).</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Khó khăn khi trao đổi dữ liệu giữa các hệ thống.</a:t>
            </a:r>
          </a:p>
        </p:txBody>
      </p:sp>
      <p:grpSp>
        <p:nvGrpSpPr>
          <p:cNvPr id="29" name="Group 29"/>
          <p:cNvGrpSpPr/>
          <p:nvPr/>
        </p:nvGrpSpPr>
        <p:grpSpPr>
          <a:xfrm>
            <a:off x="-1357611" y="-1286368"/>
            <a:ext cx="3086100" cy="3086100"/>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31" name="TextBox 3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32" name="Group 32"/>
          <p:cNvGrpSpPr/>
          <p:nvPr/>
        </p:nvGrpSpPr>
        <p:grpSpPr>
          <a:xfrm>
            <a:off x="743479" y="690861"/>
            <a:ext cx="1191540" cy="1191540"/>
            <a:chOff x="0" y="0"/>
            <a:chExt cx="812800" cy="812800"/>
          </a:xfrm>
        </p:grpSpPr>
        <p:sp>
          <p:nvSpPr>
            <p:cNvPr id="33" name="Freeform 3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34" name="TextBox 3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35" name="TextBox 35"/>
          <p:cNvSpPr txBox="1"/>
          <p:nvPr/>
        </p:nvSpPr>
        <p:spPr>
          <a:xfrm>
            <a:off x="14546408" y="4328127"/>
            <a:ext cx="197353" cy="233680"/>
          </a:xfrm>
          <a:prstGeom prst="rect">
            <a:avLst/>
          </a:prstGeom>
        </p:spPr>
        <p:txBody>
          <a:bodyPr lIns="0" tIns="0" rIns="0" bIns="0" rtlCol="0" anchor="t">
            <a:spAutoFit/>
          </a:bodyPr>
          <a:lstStyle/>
          <a:p>
            <a:pPr algn="l">
              <a:lnSpc>
                <a:spcPts val="1819"/>
              </a:lnSpc>
              <a:spcBef>
                <a:spcPct val="0"/>
              </a:spcBef>
            </a:pPr>
            <a:r>
              <a:rPr lang="en-US" sz="1299">
                <a:solidFill>
                  <a:srgbClr val="FFFFFF"/>
                </a:solidFill>
                <a:latin typeface="Open Sans"/>
                <a:ea typeface="Open Sans"/>
                <a:cs typeface="Open Sans"/>
                <a:sym typeface="Open Sans"/>
              </a:rPr>
              <a:t>2</a:t>
            </a:r>
          </a:p>
        </p:txBody>
      </p:sp>
      <p:sp>
        <p:nvSpPr>
          <p:cNvPr id="36" name="TextBox 3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21</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837583" y="1599948"/>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3878600" y="3471791"/>
            <a:ext cx="389240" cy="38924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1" name="TextBox 11"/>
          <p:cNvSpPr txBox="1"/>
          <p:nvPr/>
        </p:nvSpPr>
        <p:spPr>
          <a:xfrm>
            <a:off x="2025019" y="2281166"/>
            <a:ext cx="14237963" cy="1190625"/>
          </a:xfrm>
          <a:prstGeom prst="rect">
            <a:avLst/>
          </a:prstGeom>
        </p:spPr>
        <p:txBody>
          <a:bodyPr lIns="0" tIns="0" rIns="0" bIns="0" rtlCol="0" anchor="t">
            <a:spAutoFit/>
          </a:bodyPr>
          <a:lstStyle/>
          <a:p>
            <a:pPr algn="ctr">
              <a:lnSpc>
                <a:spcPts val="4799"/>
              </a:lnSpc>
            </a:pPr>
            <a:r>
              <a:rPr lang="en-US" sz="3999">
                <a:solidFill>
                  <a:srgbClr val="F3F3F3"/>
                </a:solidFill>
                <a:latin typeface="Anton"/>
                <a:ea typeface="Anton"/>
                <a:cs typeface="Anton"/>
                <a:sym typeface="Anton"/>
              </a:rPr>
              <a:t>KẾT LUẬN</a:t>
            </a:r>
          </a:p>
          <a:p>
            <a:pPr algn="ctr">
              <a:lnSpc>
                <a:spcPts val="4799"/>
              </a:lnSpc>
            </a:pPr>
            <a:endParaRPr lang="en-US" sz="3999">
              <a:solidFill>
                <a:srgbClr val="F3F3F3"/>
              </a:solidFill>
              <a:latin typeface="Anton"/>
              <a:ea typeface="Anton"/>
              <a:cs typeface="Anton"/>
              <a:sym typeface="Anton"/>
            </a:endParaRPr>
          </a:p>
        </p:txBody>
      </p:sp>
      <p:sp>
        <p:nvSpPr>
          <p:cNvPr id="12" name="TextBox 12"/>
          <p:cNvSpPr txBox="1"/>
          <p:nvPr/>
        </p:nvSpPr>
        <p:spPr>
          <a:xfrm>
            <a:off x="4586205" y="3196452"/>
            <a:ext cx="9115590" cy="4064000"/>
          </a:xfrm>
          <a:prstGeom prst="rect">
            <a:avLst/>
          </a:prstGeom>
        </p:spPr>
        <p:txBody>
          <a:bodyPr lIns="0" tIns="0" rIns="0" bIns="0" rtlCol="0" anchor="t">
            <a:spAutoFit/>
          </a:bodyPr>
          <a:lstStyle/>
          <a:p>
            <a:pPr marL="0" lvl="0" indent="0" algn="l">
              <a:lnSpc>
                <a:spcPts val="5440"/>
              </a:lnSpc>
              <a:spcBef>
                <a:spcPct val="0"/>
              </a:spcBef>
            </a:pPr>
            <a:r>
              <a:rPr lang="en-US" sz="3200">
                <a:solidFill>
                  <a:srgbClr val="FFFFFF">
                    <a:alpha val="80000"/>
                  </a:srgbClr>
                </a:solidFill>
                <a:latin typeface="Open Sans"/>
                <a:ea typeface="Open Sans"/>
                <a:cs typeface="Open Sans"/>
                <a:sym typeface="Open Sans"/>
              </a:rPr>
              <a:t>Tí</a:t>
            </a:r>
            <a:r>
              <a:rPr lang="en-US" sz="3200" u="none" strike="noStrike">
                <a:solidFill>
                  <a:srgbClr val="FFFFFF">
                    <a:alpha val="80000"/>
                  </a:srgbClr>
                </a:solidFill>
                <a:latin typeface="Open Sans"/>
                <a:ea typeface="Open Sans"/>
                <a:cs typeface="Open Sans"/>
                <a:sym typeface="Open Sans"/>
              </a:rPr>
              <a:t>ch hợp dữ liệu cần giải quyết 4 vấn đề chính:</a:t>
            </a:r>
          </a:p>
          <a:p>
            <a:pPr marL="690881" lvl="1" indent="-345440" algn="l">
              <a:lnSpc>
                <a:spcPts val="5440"/>
              </a:lnSpc>
              <a:spcBef>
                <a:spcPct val="0"/>
              </a:spcBef>
              <a:buFont typeface="Arial"/>
              <a:buChar char="•"/>
            </a:pPr>
            <a:r>
              <a:rPr lang="en-US" sz="3200" u="none" strike="noStrike">
                <a:solidFill>
                  <a:srgbClr val="FFFFFF">
                    <a:alpha val="80000"/>
                  </a:srgbClr>
                </a:solidFill>
                <a:latin typeface="Open Sans"/>
                <a:ea typeface="Open Sans"/>
                <a:cs typeface="Open Sans"/>
                <a:sym typeface="Open Sans"/>
              </a:rPr>
              <a:t>Nhận dạng thực thể</a:t>
            </a:r>
          </a:p>
          <a:p>
            <a:pPr marL="690881" lvl="1" indent="-345440" algn="l">
              <a:lnSpc>
                <a:spcPts val="5440"/>
              </a:lnSpc>
              <a:spcBef>
                <a:spcPct val="0"/>
              </a:spcBef>
              <a:buFont typeface="Arial"/>
              <a:buChar char="•"/>
            </a:pPr>
            <a:r>
              <a:rPr lang="en-US" sz="3200" u="none" strike="noStrike">
                <a:solidFill>
                  <a:srgbClr val="FFFFFF">
                    <a:alpha val="80000"/>
                  </a:srgbClr>
                </a:solidFill>
                <a:latin typeface="Open Sans"/>
                <a:ea typeface="Open Sans"/>
                <a:cs typeface="Open Sans"/>
                <a:sym typeface="Open Sans"/>
              </a:rPr>
              <a:t>Dư thừa &amp; tương quan</a:t>
            </a:r>
          </a:p>
          <a:p>
            <a:pPr marL="690881" lvl="1" indent="-345440" algn="l">
              <a:lnSpc>
                <a:spcPts val="5440"/>
              </a:lnSpc>
              <a:spcBef>
                <a:spcPct val="0"/>
              </a:spcBef>
              <a:buFont typeface="Arial"/>
              <a:buChar char="•"/>
            </a:pPr>
            <a:r>
              <a:rPr lang="en-US" sz="3200" u="none" strike="noStrike">
                <a:solidFill>
                  <a:srgbClr val="FFFFFF">
                    <a:alpha val="80000"/>
                  </a:srgbClr>
                </a:solidFill>
                <a:latin typeface="Open Sans"/>
                <a:ea typeface="Open Sans"/>
                <a:cs typeface="Open Sans"/>
                <a:sym typeface="Open Sans"/>
              </a:rPr>
              <a:t>Trùng lặp dữ liệu</a:t>
            </a:r>
          </a:p>
          <a:p>
            <a:pPr marL="690881" lvl="1" indent="-345440" algn="l">
              <a:lnSpc>
                <a:spcPts val="5440"/>
              </a:lnSpc>
              <a:spcBef>
                <a:spcPct val="0"/>
              </a:spcBef>
              <a:buFont typeface="Arial"/>
              <a:buChar char="•"/>
            </a:pPr>
            <a:r>
              <a:rPr lang="en-US" sz="3200" u="none" strike="noStrike">
                <a:solidFill>
                  <a:srgbClr val="FFFFFF">
                    <a:alpha val="80000"/>
                  </a:srgbClr>
                </a:solidFill>
                <a:latin typeface="Open Sans"/>
                <a:ea typeface="Open Sans"/>
                <a:cs typeface="Open Sans"/>
                <a:sym typeface="Open Sans"/>
              </a:rPr>
              <a:t>Xung đột giá trị</a:t>
            </a:r>
          </a:p>
          <a:p>
            <a:pPr marL="0" lvl="0" indent="0" algn="l">
              <a:lnSpc>
                <a:spcPts val="5440"/>
              </a:lnSpc>
              <a:spcBef>
                <a:spcPct val="0"/>
              </a:spcBef>
            </a:pPr>
            <a:endParaRPr lang="en-US" sz="3200" u="none" strike="noStrike">
              <a:solidFill>
                <a:srgbClr val="FFFFFF">
                  <a:alpha val="80000"/>
                </a:srgbClr>
              </a:solidFill>
              <a:latin typeface="Open Sans"/>
              <a:ea typeface="Open Sans"/>
              <a:cs typeface="Open Sans"/>
              <a:sym typeface="Open Sans"/>
            </a:endParaRPr>
          </a:p>
        </p:txBody>
      </p:sp>
      <p:grpSp>
        <p:nvGrpSpPr>
          <p:cNvPr id="13" name="Group 13"/>
          <p:cNvGrpSpPr/>
          <p:nvPr/>
        </p:nvGrpSpPr>
        <p:grpSpPr>
          <a:xfrm>
            <a:off x="-1357611" y="-1286368"/>
            <a:ext cx="3086100" cy="308610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6" name="Group 16"/>
          <p:cNvGrpSpPr/>
          <p:nvPr/>
        </p:nvGrpSpPr>
        <p:grpSpPr>
          <a:xfrm>
            <a:off x="743479" y="690861"/>
            <a:ext cx="1191540" cy="119154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8" name="TextBox 18"/>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9" name="TextBox 19"/>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22</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grpSp>
        <p:nvGrpSpPr>
          <p:cNvPr id="3" name="Group 3"/>
          <p:cNvGrpSpPr/>
          <p:nvPr/>
        </p:nvGrpSpPr>
        <p:grpSpPr>
          <a:xfrm>
            <a:off x="-1357611" y="-1286368"/>
            <a:ext cx="3086100" cy="308610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5" name="TextBox 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6" name="TextBox 6"/>
          <p:cNvSpPr txBox="1"/>
          <p:nvPr/>
        </p:nvSpPr>
        <p:spPr>
          <a:xfrm>
            <a:off x="1833860" y="4153823"/>
            <a:ext cx="14620280" cy="2498756"/>
          </a:xfrm>
          <a:prstGeom prst="rect">
            <a:avLst/>
          </a:prstGeom>
        </p:spPr>
        <p:txBody>
          <a:bodyPr lIns="0" tIns="0" rIns="0" bIns="0" rtlCol="0" anchor="t">
            <a:spAutoFit/>
          </a:bodyPr>
          <a:lstStyle/>
          <a:p>
            <a:pPr algn="ctr">
              <a:lnSpc>
                <a:spcPts val="9875"/>
              </a:lnSpc>
            </a:pPr>
            <a:r>
              <a:rPr lang="en-US" sz="8229">
                <a:solidFill>
                  <a:srgbClr val="FF4454"/>
                </a:solidFill>
                <a:latin typeface="Anton"/>
                <a:ea typeface="Anton"/>
                <a:cs typeface="Anton"/>
                <a:sym typeface="Anton"/>
              </a:rPr>
              <a:t>BÀI TẬP</a:t>
            </a:r>
          </a:p>
          <a:p>
            <a:pPr algn="ctr">
              <a:lnSpc>
                <a:spcPts val="9875"/>
              </a:lnSpc>
            </a:pPr>
            <a:r>
              <a:rPr lang="en-US" sz="8229">
                <a:solidFill>
                  <a:srgbClr val="FF4454"/>
                </a:solidFill>
                <a:latin typeface="Anton"/>
                <a:ea typeface="Anton"/>
                <a:cs typeface="Anton"/>
                <a:sym typeface="Anton"/>
              </a:rPr>
              <a:t>(EXERCISES)</a:t>
            </a:r>
          </a:p>
        </p:txBody>
      </p:sp>
      <p:grpSp>
        <p:nvGrpSpPr>
          <p:cNvPr id="7" name="Group 7"/>
          <p:cNvGrpSpPr/>
          <p:nvPr/>
        </p:nvGrpSpPr>
        <p:grpSpPr>
          <a:xfrm>
            <a:off x="743479" y="690861"/>
            <a:ext cx="1191540" cy="119154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9" name="TextBox 9"/>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0" name="Group 10"/>
          <p:cNvGrpSpPr/>
          <p:nvPr/>
        </p:nvGrpSpPr>
        <p:grpSpPr>
          <a:xfrm>
            <a:off x="16241813" y="8802151"/>
            <a:ext cx="3086100" cy="308610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2" name="TextBox 1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3" name="Group 13"/>
          <p:cNvGrpSpPr/>
          <p:nvPr/>
        </p:nvGrpSpPr>
        <p:grpSpPr>
          <a:xfrm>
            <a:off x="16241813" y="8440825"/>
            <a:ext cx="1191540" cy="119154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6" name="Group 16"/>
          <p:cNvGrpSpPr/>
          <p:nvPr/>
        </p:nvGrpSpPr>
        <p:grpSpPr>
          <a:xfrm>
            <a:off x="828916" y="9058516"/>
            <a:ext cx="399568" cy="39956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8" name="TextBox 18"/>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9" name="Group 19"/>
          <p:cNvGrpSpPr/>
          <p:nvPr/>
        </p:nvGrpSpPr>
        <p:grpSpPr>
          <a:xfrm>
            <a:off x="16241813" y="1882401"/>
            <a:ext cx="712885" cy="712885"/>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1" name="TextBox 2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2" name="TextBox 2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23</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649542" y="1086847"/>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4" name="TextBox 1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24</a:t>
            </a:r>
          </a:p>
        </p:txBody>
      </p:sp>
      <p:grpSp>
        <p:nvGrpSpPr>
          <p:cNvPr id="15" name="Group 15"/>
          <p:cNvGrpSpPr/>
          <p:nvPr/>
        </p:nvGrpSpPr>
        <p:grpSpPr>
          <a:xfrm>
            <a:off x="2952520" y="1820518"/>
            <a:ext cx="779071" cy="779071"/>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8" name="TextBox 18"/>
          <p:cNvSpPr txBox="1"/>
          <p:nvPr/>
        </p:nvSpPr>
        <p:spPr>
          <a:xfrm>
            <a:off x="4144965" y="1779660"/>
            <a:ext cx="6582223" cy="819928"/>
          </a:xfrm>
          <a:prstGeom prst="rect">
            <a:avLst/>
          </a:prstGeom>
        </p:spPr>
        <p:txBody>
          <a:bodyPr lIns="0" tIns="0" rIns="0" bIns="0" rtlCol="0" anchor="t">
            <a:spAutoFit/>
          </a:bodyPr>
          <a:lstStyle/>
          <a:p>
            <a:pPr algn="l">
              <a:lnSpc>
                <a:spcPts val="6817"/>
              </a:lnSpc>
            </a:pPr>
            <a:r>
              <a:rPr lang="en-US" sz="4869" b="1" spc="311">
                <a:solidFill>
                  <a:srgbClr val="FFFFFF"/>
                </a:solidFill>
                <a:latin typeface="Montserrat Bold"/>
                <a:ea typeface="Montserrat Bold"/>
                <a:cs typeface="Montserrat Bold"/>
                <a:sym typeface="Montserrat Bold"/>
              </a:rPr>
              <a:t>2.12.</a:t>
            </a:r>
          </a:p>
        </p:txBody>
      </p:sp>
      <p:sp>
        <p:nvSpPr>
          <p:cNvPr id="19" name="TextBox 19"/>
          <p:cNvSpPr txBox="1"/>
          <p:nvPr/>
        </p:nvSpPr>
        <p:spPr>
          <a:xfrm>
            <a:off x="2952520" y="2933268"/>
            <a:ext cx="12382959" cy="5533215"/>
          </a:xfrm>
          <a:prstGeom prst="rect">
            <a:avLst/>
          </a:prstGeom>
        </p:spPr>
        <p:txBody>
          <a:bodyPr lIns="0" tIns="0" rIns="0" bIns="0" rtlCol="0" anchor="t">
            <a:spAutoFit/>
          </a:bodyPr>
          <a:lstStyle/>
          <a:p>
            <a:pPr marL="623904" lvl="1" indent="-311952" algn="l">
              <a:lnSpc>
                <a:spcPts val="4912"/>
              </a:lnSpc>
              <a:buFont typeface="Arial"/>
              <a:buChar char="•"/>
            </a:pPr>
            <a:r>
              <a:rPr lang="en-US" sz="2889">
                <a:solidFill>
                  <a:srgbClr val="FFFFFF">
                    <a:alpha val="80000"/>
                  </a:srgbClr>
                </a:solidFill>
                <a:latin typeface="Open Sans"/>
                <a:ea typeface="Open Sans"/>
                <a:cs typeface="Open Sans"/>
                <a:sym typeface="Open Sans"/>
              </a:rPr>
              <a:t>Chất lượng dữ</a:t>
            </a:r>
            <a:r>
              <a:rPr lang="en-US" sz="2889" u="none" strike="noStrike">
                <a:solidFill>
                  <a:srgbClr val="FFFFFF">
                    <a:alpha val="80000"/>
                  </a:srgbClr>
                </a:solidFill>
                <a:latin typeface="Open Sans"/>
                <a:ea typeface="Open Sans"/>
                <a:cs typeface="Open Sans"/>
                <a:sym typeface="Open Sans"/>
              </a:rPr>
              <a:t> liệu (Data quality) có thể được đánh giá dựa trên một số yếu tố, bao gồm tính chính xác (accuracy), tính đầy đủ (completeness) và tính nhất quán(consistency).</a:t>
            </a:r>
          </a:p>
          <a:p>
            <a:pPr algn="l">
              <a:lnSpc>
                <a:spcPts val="4912"/>
              </a:lnSpc>
            </a:pPr>
            <a:endParaRPr lang="en-US" sz="2889" u="none" strike="noStrike">
              <a:solidFill>
                <a:srgbClr val="FFFFFF">
                  <a:alpha val="80000"/>
                </a:srgbClr>
              </a:solidFill>
              <a:latin typeface="Open Sans"/>
              <a:ea typeface="Open Sans"/>
              <a:cs typeface="Open Sans"/>
              <a:sym typeface="Open Sans"/>
            </a:endParaRPr>
          </a:p>
          <a:p>
            <a:pPr marL="623904" lvl="1" indent="-311952" algn="l">
              <a:lnSpc>
                <a:spcPts val="4912"/>
              </a:lnSpc>
              <a:buFont typeface="Arial"/>
              <a:buChar char="•"/>
            </a:pPr>
            <a:r>
              <a:rPr lang="en-US" sz="2889" u="none" strike="noStrike">
                <a:solidFill>
                  <a:srgbClr val="FFFFFF">
                    <a:alpha val="80000"/>
                  </a:srgbClr>
                </a:solidFill>
                <a:latin typeface="Open Sans"/>
                <a:ea typeface="Open Sans"/>
                <a:cs typeface="Open Sans"/>
                <a:sym typeface="Open Sans"/>
              </a:rPr>
              <a:t>Đối với mỗi yếu tố trong ba yếu tố trên, hãy thảo luận về cách đánh giá chất lượng dữ liệu có thể phụ thuộc vào mục đích sử dụng dữ liệu, đồng thời đưa ra ví dụ. </a:t>
            </a:r>
          </a:p>
          <a:p>
            <a:pPr algn="l">
              <a:lnSpc>
                <a:spcPts val="4912"/>
              </a:lnSpc>
            </a:pPr>
            <a:endParaRPr lang="en-US" sz="2889" u="none" strike="noStrike">
              <a:solidFill>
                <a:srgbClr val="FFFFFF">
                  <a:alpha val="80000"/>
                </a:srgbClr>
              </a:solidFill>
              <a:latin typeface="Open Sans"/>
              <a:ea typeface="Open Sans"/>
              <a:cs typeface="Open Sans"/>
              <a:sym typeface="Open Sans"/>
            </a:endParaRPr>
          </a:p>
          <a:p>
            <a:pPr marL="623904" lvl="1" indent="-311952" algn="l">
              <a:lnSpc>
                <a:spcPts val="4912"/>
              </a:lnSpc>
              <a:buFont typeface="Arial"/>
              <a:buChar char="•"/>
            </a:pPr>
            <a:r>
              <a:rPr lang="en-US" sz="2889" u="none" strike="noStrike">
                <a:solidFill>
                  <a:srgbClr val="FFFFFF">
                    <a:alpha val="80000"/>
                  </a:srgbClr>
                </a:solidFill>
                <a:latin typeface="Open Sans"/>
                <a:ea typeface="Open Sans"/>
                <a:cs typeface="Open Sans"/>
                <a:sym typeface="Open Sans"/>
              </a:rPr>
              <a:t>Đề xuất hai khía cạnh khác của chất lượng dữ liệu.</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837583" y="1599948"/>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4" name="TextBox 1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25</a:t>
            </a:r>
          </a:p>
        </p:txBody>
      </p:sp>
      <p:grpSp>
        <p:nvGrpSpPr>
          <p:cNvPr id="15" name="Group 15"/>
          <p:cNvGrpSpPr/>
          <p:nvPr/>
        </p:nvGrpSpPr>
        <p:grpSpPr>
          <a:xfrm>
            <a:off x="2590347" y="1093183"/>
            <a:ext cx="389240" cy="38924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8" name="TextBox 18"/>
          <p:cNvSpPr txBox="1"/>
          <p:nvPr/>
        </p:nvSpPr>
        <p:spPr>
          <a:xfrm>
            <a:off x="3186117" y="1058449"/>
            <a:ext cx="11288842"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Accuracy (độ chính xác)</a:t>
            </a:r>
          </a:p>
        </p:txBody>
      </p:sp>
      <p:sp>
        <p:nvSpPr>
          <p:cNvPr id="19" name="TextBox 19"/>
          <p:cNvSpPr txBox="1"/>
          <p:nvPr/>
        </p:nvSpPr>
        <p:spPr>
          <a:xfrm>
            <a:off x="2426783" y="1688591"/>
            <a:ext cx="12834493" cy="1831975"/>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Ý nghĩa: giá trị trong dữ liệu phản ánh đúng thực tế / thực thể.</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Cách đánh giá: so sánh với nguồn tin cậy (ground truth), kiểm tra sai lệch trung bình, tỉ lệ lỗi.</a:t>
            </a:r>
          </a:p>
          <a:p>
            <a:pPr marL="474979" lvl="1" indent="-237490" algn="l">
              <a:lnSpc>
                <a:spcPts val="3739"/>
              </a:lnSpc>
              <a:spcBef>
                <a:spcPct val="0"/>
              </a:spcBef>
              <a:buFont typeface="Arial"/>
              <a:buChar char="•"/>
            </a:pPr>
            <a:r>
              <a:rPr lang="en-US" sz="2199">
                <a:solidFill>
                  <a:srgbClr val="FFFFFF">
                    <a:alpha val="80000"/>
                  </a:srgbClr>
                </a:solidFill>
                <a:latin typeface="Open Sans"/>
                <a:ea typeface="Open Sans"/>
                <a:cs typeface="Open Sans"/>
                <a:sym typeface="Open Sans"/>
              </a:rPr>
              <a:t>Ví dụ: dữ liệu địa chỉ khách hàng nên trùng với hóa đơn gốc; nếu nhiều địa chỉ thiếu số nhà → độ chính xác thấp.</a:t>
            </a:r>
          </a:p>
        </p:txBody>
      </p:sp>
      <p:grpSp>
        <p:nvGrpSpPr>
          <p:cNvPr id="20" name="Group 20"/>
          <p:cNvGrpSpPr/>
          <p:nvPr/>
        </p:nvGrpSpPr>
        <p:grpSpPr>
          <a:xfrm>
            <a:off x="2590347" y="3891143"/>
            <a:ext cx="389240" cy="38924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2" name="TextBox 2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3" name="TextBox 23"/>
          <p:cNvSpPr txBox="1"/>
          <p:nvPr/>
        </p:nvSpPr>
        <p:spPr>
          <a:xfrm>
            <a:off x="3186117" y="3856410"/>
            <a:ext cx="11963859"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Completeness (tính đầy đủ)</a:t>
            </a:r>
          </a:p>
        </p:txBody>
      </p:sp>
      <p:sp>
        <p:nvSpPr>
          <p:cNvPr id="24" name="TextBox 24"/>
          <p:cNvSpPr txBox="1"/>
          <p:nvPr/>
        </p:nvSpPr>
        <p:spPr>
          <a:xfrm>
            <a:off x="2590347" y="4460734"/>
            <a:ext cx="12559629" cy="2298700"/>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Ý nghĩa: tỉ lệ thuộc tính không bị mất (missing) / tỉ lệ bản ghi đầy đủ.</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Cách đánh giá: tỉ lệ dữ liệu bị thiếu (missing rate) trên từng thuộc tính (per-attribute) và cho từng bản ghi (per-record), kiểm tra giá trị rỗng (NULLs) hoặc giá trị thay thế (placeholders) như "N/A", "-".</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Ví dụ: dataset bán hàng mà nhiều bản ghi thiếu giá bán (price) → không đầy đủ.</a:t>
            </a:r>
          </a:p>
        </p:txBody>
      </p:sp>
      <p:grpSp>
        <p:nvGrpSpPr>
          <p:cNvPr id="25" name="Group 25"/>
          <p:cNvGrpSpPr/>
          <p:nvPr/>
        </p:nvGrpSpPr>
        <p:grpSpPr>
          <a:xfrm>
            <a:off x="2590347" y="7258976"/>
            <a:ext cx="389240" cy="389240"/>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7" name="TextBox 2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8" name="TextBox 28"/>
          <p:cNvSpPr txBox="1"/>
          <p:nvPr/>
        </p:nvSpPr>
        <p:spPr>
          <a:xfrm>
            <a:off x="3186117" y="7224243"/>
            <a:ext cx="11963859"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Consistency (tính nhất quán)</a:t>
            </a:r>
          </a:p>
        </p:txBody>
      </p:sp>
      <p:sp>
        <p:nvSpPr>
          <p:cNvPr id="29" name="TextBox 29"/>
          <p:cNvSpPr txBox="1"/>
          <p:nvPr/>
        </p:nvSpPr>
        <p:spPr>
          <a:xfrm>
            <a:off x="2590347" y="7828567"/>
            <a:ext cx="13270870" cy="1365250"/>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Ý nghĩa: không mâu thuẫn giữa các thuộc tính hoặc giữa nhiều nguồn.</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Cách đánh giá: kiểm tra ràng buộc (constraints), quy tắc (rules), kiểm tra chéo giữa các bảng.</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Ví dụ: cùng một khách hàng có hai customer_id khác nhau trong 2 hệ thống → không nhất quán.</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7059516" y="887064"/>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4" name="TextBox 1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26</a:t>
            </a:r>
          </a:p>
        </p:txBody>
      </p:sp>
      <p:grpSp>
        <p:nvGrpSpPr>
          <p:cNvPr id="15" name="Group 15"/>
          <p:cNvGrpSpPr/>
          <p:nvPr/>
        </p:nvGrpSpPr>
        <p:grpSpPr>
          <a:xfrm>
            <a:off x="2890317" y="2104889"/>
            <a:ext cx="389240" cy="38924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8" name="TextBox 18"/>
          <p:cNvSpPr txBox="1"/>
          <p:nvPr/>
        </p:nvSpPr>
        <p:spPr>
          <a:xfrm>
            <a:off x="3486087" y="2070156"/>
            <a:ext cx="11288842" cy="10477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Timeliness (tính kịp thời)</a:t>
            </a:r>
          </a:p>
          <a:p>
            <a:pPr algn="l">
              <a:lnSpc>
                <a:spcPts val="4200"/>
              </a:lnSpc>
            </a:pPr>
            <a:endParaRPr lang="en-US" sz="3000" b="1" spc="192">
              <a:solidFill>
                <a:srgbClr val="FFFFFF"/>
              </a:solidFill>
              <a:latin typeface="Montserrat Bold"/>
              <a:ea typeface="Montserrat Bold"/>
              <a:cs typeface="Montserrat Bold"/>
              <a:sym typeface="Montserrat Bold"/>
            </a:endParaRPr>
          </a:p>
        </p:txBody>
      </p:sp>
      <p:sp>
        <p:nvSpPr>
          <p:cNvPr id="19" name="TextBox 19"/>
          <p:cNvSpPr txBox="1"/>
          <p:nvPr/>
        </p:nvSpPr>
        <p:spPr>
          <a:xfrm>
            <a:off x="2726754" y="2700298"/>
            <a:ext cx="12834493" cy="1831975"/>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Ý nghĩa: giá trị trong dữ liệu phản ánh đúng thực tế / thực thể.</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Cách đánh giá: so sánh với nguồn tin cậy (ground truth), kiểm tra sai lệch trung bình, tỉ lệ lỗi.</a:t>
            </a:r>
          </a:p>
          <a:p>
            <a:pPr marL="474979" lvl="1" indent="-237490" algn="l">
              <a:lnSpc>
                <a:spcPts val="3739"/>
              </a:lnSpc>
              <a:spcBef>
                <a:spcPct val="0"/>
              </a:spcBef>
              <a:buFont typeface="Arial"/>
              <a:buChar char="•"/>
            </a:pPr>
            <a:r>
              <a:rPr lang="en-US" sz="2199">
                <a:solidFill>
                  <a:srgbClr val="FFFFFF">
                    <a:alpha val="80000"/>
                  </a:srgbClr>
                </a:solidFill>
                <a:latin typeface="Open Sans"/>
                <a:ea typeface="Open Sans"/>
                <a:cs typeface="Open Sans"/>
                <a:sym typeface="Open Sans"/>
              </a:rPr>
              <a:t>Ví dụ: dữ liệu địa chỉ khách hàng nên trùng với hóa đơn gốc; nếu nhiều địa chỉ thiếu số nhà → độ chính xác thấp.</a:t>
            </a:r>
          </a:p>
        </p:txBody>
      </p:sp>
      <p:grpSp>
        <p:nvGrpSpPr>
          <p:cNvPr id="20" name="Group 20"/>
          <p:cNvGrpSpPr/>
          <p:nvPr/>
        </p:nvGrpSpPr>
        <p:grpSpPr>
          <a:xfrm>
            <a:off x="2864185" y="5313820"/>
            <a:ext cx="389240" cy="38924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2" name="TextBox 2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3" name="TextBox 23"/>
          <p:cNvSpPr txBox="1"/>
          <p:nvPr/>
        </p:nvSpPr>
        <p:spPr>
          <a:xfrm>
            <a:off x="3459955" y="5279086"/>
            <a:ext cx="11963859"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Interpretability (khả năng diễn giải)</a:t>
            </a:r>
          </a:p>
        </p:txBody>
      </p:sp>
      <p:sp>
        <p:nvSpPr>
          <p:cNvPr id="24" name="TextBox 24"/>
          <p:cNvSpPr txBox="1"/>
          <p:nvPr/>
        </p:nvSpPr>
        <p:spPr>
          <a:xfrm>
            <a:off x="2864185" y="5883410"/>
            <a:ext cx="12559629" cy="2298700"/>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Ý nghĩa: tỉ lệ thuộc tính không bị mất (missing) / tỉ lệ bản ghi đầy đủ.</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Cách đánh giá: tỉ lệ dữ liệu bị thiếu (missing rate) trên từng thuộc tính (per-attribute) và cho từng bản ghi (per-record), kiểm tra giá trị rỗng (NULLs) hoặc giá trị thay thế (placeholders) như "N/A", "-".</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Ví dụ: dataset bán hàng mà nhiều bản ghi thiếu giá bán (price) → không đầy đủ.</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7143696" y="690861"/>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4" name="TextBox 1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27</a:t>
            </a:r>
          </a:p>
        </p:txBody>
      </p:sp>
      <p:grpSp>
        <p:nvGrpSpPr>
          <p:cNvPr id="15" name="Group 15"/>
          <p:cNvGrpSpPr/>
          <p:nvPr/>
        </p:nvGrpSpPr>
        <p:grpSpPr>
          <a:xfrm>
            <a:off x="2952520" y="1820518"/>
            <a:ext cx="779071" cy="779071"/>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8" name="TextBox 18"/>
          <p:cNvSpPr txBox="1"/>
          <p:nvPr/>
        </p:nvSpPr>
        <p:spPr>
          <a:xfrm>
            <a:off x="4144965" y="1779660"/>
            <a:ext cx="6582223" cy="819928"/>
          </a:xfrm>
          <a:prstGeom prst="rect">
            <a:avLst/>
          </a:prstGeom>
        </p:spPr>
        <p:txBody>
          <a:bodyPr lIns="0" tIns="0" rIns="0" bIns="0" rtlCol="0" anchor="t">
            <a:spAutoFit/>
          </a:bodyPr>
          <a:lstStyle/>
          <a:p>
            <a:pPr algn="l">
              <a:lnSpc>
                <a:spcPts val="6817"/>
              </a:lnSpc>
            </a:pPr>
            <a:r>
              <a:rPr lang="en-US" sz="4869" b="1" spc="311">
                <a:solidFill>
                  <a:srgbClr val="FFFFFF"/>
                </a:solidFill>
                <a:latin typeface="Montserrat Bold"/>
                <a:ea typeface="Montserrat Bold"/>
                <a:cs typeface="Montserrat Bold"/>
                <a:sym typeface="Montserrat Bold"/>
              </a:rPr>
              <a:t>2.13.</a:t>
            </a:r>
          </a:p>
        </p:txBody>
      </p:sp>
      <p:sp>
        <p:nvSpPr>
          <p:cNvPr id="19" name="TextBox 19"/>
          <p:cNvSpPr txBox="1"/>
          <p:nvPr/>
        </p:nvSpPr>
        <p:spPr>
          <a:xfrm>
            <a:off x="2952520" y="2933268"/>
            <a:ext cx="12382959" cy="2436636"/>
          </a:xfrm>
          <a:prstGeom prst="rect">
            <a:avLst/>
          </a:prstGeom>
        </p:spPr>
        <p:txBody>
          <a:bodyPr lIns="0" tIns="0" rIns="0" bIns="0" rtlCol="0" anchor="t">
            <a:spAutoFit/>
          </a:bodyPr>
          <a:lstStyle/>
          <a:p>
            <a:pPr marL="623904" lvl="1" indent="-311952" algn="l">
              <a:lnSpc>
                <a:spcPts val="4912"/>
              </a:lnSpc>
              <a:buFont typeface="Arial"/>
              <a:buChar char="•"/>
            </a:pPr>
            <a:r>
              <a:rPr lang="en-US" sz="2889">
                <a:solidFill>
                  <a:srgbClr val="FFFFFF">
                    <a:alpha val="80000"/>
                  </a:srgbClr>
                </a:solidFill>
                <a:latin typeface="Open Sans"/>
                <a:ea typeface="Open Sans"/>
                <a:cs typeface="Open Sans"/>
                <a:sym typeface="Open Sans"/>
              </a:rPr>
              <a:t>Trong dữ</a:t>
            </a:r>
            <a:r>
              <a:rPr lang="en-US" sz="2889" u="none" strike="noStrike">
                <a:solidFill>
                  <a:srgbClr val="FFFFFF">
                    <a:alpha val="80000"/>
                  </a:srgbClr>
                </a:solidFill>
                <a:latin typeface="Open Sans"/>
                <a:ea typeface="Open Sans"/>
                <a:cs typeface="Open Sans"/>
                <a:sym typeface="Open Sans"/>
              </a:rPr>
              <a:t> liệu thực tế, việc thiếu giá trị (missing values) của một số thuộc tính là hiện tượng thường gặp.</a:t>
            </a:r>
          </a:p>
          <a:p>
            <a:pPr algn="l">
              <a:lnSpc>
                <a:spcPts val="4912"/>
              </a:lnSpc>
            </a:pPr>
            <a:endParaRPr lang="en-US" sz="2889" u="none" strike="noStrike">
              <a:solidFill>
                <a:srgbClr val="FFFFFF">
                  <a:alpha val="80000"/>
                </a:srgbClr>
              </a:solidFill>
              <a:latin typeface="Open Sans"/>
              <a:ea typeface="Open Sans"/>
              <a:cs typeface="Open Sans"/>
              <a:sym typeface="Open Sans"/>
            </a:endParaRPr>
          </a:p>
          <a:p>
            <a:pPr marL="623904" lvl="1" indent="-311952" algn="l">
              <a:lnSpc>
                <a:spcPts val="4912"/>
              </a:lnSpc>
              <a:buFont typeface="Arial"/>
              <a:buChar char="•"/>
            </a:pPr>
            <a:r>
              <a:rPr lang="en-US" sz="2889" u="none" strike="noStrike">
                <a:solidFill>
                  <a:srgbClr val="FFFFFF">
                    <a:alpha val="80000"/>
                  </a:srgbClr>
                </a:solidFill>
                <a:latin typeface="Open Sans"/>
                <a:ea typeface="Open Sans"/>
                <a:cs typeface="Open Sans"/>
                <a:sym typeface="Open Sans"/>
              </a:rPr>
              <a:t>Mô tả các phương pháp khác nhau để xử lý vấn đề này.</a:t>
            </a:r>
          </a:p>
        </p:txBody>
      </p:sp>
      <p:sp>
        <p:nvSpPr>
          <p:cNvPr id="20" name="TextBox 20"/>
          <p:cNvSpPr txBox="1"/>
          <p:nvPr/>
        </p:nvSpPr>
        <p:spPr>
          <a:xfrm>
            <a:off x="2952520" y="6005674"/>
            <a:ext cx="12382959" cy="578499"/>
          </a:xfrm>
          <a:prstGeom prst="rect">
            <a:avLst/>
          </a:prstGeom>
        </p:spPr>
        <p:txBody>
          <a:bodyPr lIns="0" tIns="0" rIns="0" bIns="0" rtlCol="0" anchor="t">
            <a:spAutoFit/>
          </a:bodyPr>
          <a:lstStyle/>
          <a:p>
            <a:pPr algn="ctr">
              <a:lnSpc>
                <a:spcPts val="4912"/>
              </a:lnSpc>
            </a:pPr>
            <a:r>
              <a:rPr lang="en-US" sz="2889">
                <a:solidFill>
                  <a:srgbClr val="FFFFFF">
                    <a:alpha val="80000"/>
                  </a:srgbClr>
                </a:solidFill>
                <a:latin typeface="Open Sans"/>
                <a:ea typeface="Open Sans"/>
                <a:cs typeface="Open Sans"/>
                <a:sym typeface="Open Sans"/>
              </a:rPr>
              <a:t>( Đã</a:t>
            </a:r>
            <a:r>
              <a:rPr lang="en-US" sz="2889" u="none" strike="noStrike">
                <a:solidFill>
                  <a:srgbClr val="FFFFFF">
                    <a:alpha val="80000"/>
                  </a:srgbClr>
                </a:solidFill>
                <a:latin typeface="Open Sans"/>
                <a:ea typeface="Open Sans"/>
                <a:cs typeface="Open Sans"/>
                <a:sym typeface="Open Sans"/>
              </a:rPr>
              <a:t> được trình bày ở 2.4.2, phần này sẽ mô tả chi tiết hơn!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7201498" y="1400165"/>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4" name="TextBox 1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28</a:t>
            </a:r>
          </a:p>
        </p:txBody>
      </p:sp>
      <p:grpSp>
        <p:nvGrpSpPr>
          <p:cNvPr id="15" name="Group 15"/>
          <p:cNvGrpSpPr/>
          <p:nvPr/>
        </p:nvGrpSpPr>
        <p:grpSpPr>
          <a:xfrm>
            <a:off x="2426783" y="690861"/>
            <a:ext cx="389240" cy="38924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8" name="TextBox 18"/>
          <p:cNvSpPr txBox="1"/>
          <p:nvPr/>
        </p:nvSpPr>
        <p:spPr>
          <a:xfrm>
            <a:off x="3022553" y="656128"/>
            <a:ext cx="11288842"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Bỏ bản ghi (Ignore the tuple)</a:t>
            </a:r>
          </a:p>
        </p:txBody>
      </p:sp>
      <p:sp>
        <p:nvSpPr>
          <p:cNvPr id="19" name="TextBox 19"/>
          <p:cNvSpPr txBox="1"/>
          <p:nvPr/>
        </p:nvSpPr>
        <p:spPr>
          <a:xfrm>
            <a:off x="2426783" y="1292636"/>
            <a:ext cx="13434434" cy="1831975"/>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Ý tưởng: Loại bỏ hoàn toàn bản ghi có missing value.</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Ưu điểm: Đơn giản, không thêm nhiễu.</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Nhược điểm: Lãng phí thông tin trong bản ghi; làm giảm kích thước mẫu, mất sức mạnh thống kê.</a:t>
            </a:r>
          </a:p>
          <a:p>
            <a:pPr marL="474979" lvl="1" indent="-237490" algn="l">
              <a:lnSpc>
                <a:spcPts val="3739"/>
              </a:lnSpc>
              <a:spcBef>
                <a:spcPct val="0"/>
              </a:spcBef>
              <a:buFont typeface="Arial"/>
              <a:buChar char="•"/>
            </a:pPr>
            <a:r>
              <a:rPr lang="en-US" sz="2199">
                <a:solidFill>
                  <a:srgbClr val="FFFFFF">
                    <a:alpha val="80000"/>
                  </a:srgbClr>
                </a:solidFill>
                <a:latin typeface="Open Sans"/>
                <a:ea typeface="Open Sans"/>
                <a:cs typeface="Open Sans"/>
                <a:sym typeface="Open Sans"/>
              </a:rPr>
              <a:t>Kết luận: Dùng thận trọng; tránh nếu missing nhiều hoặc không ngẫu nhiên.</a:t>
            </a:r>
          </a:p>
        </p:txBody>
      </p:sp>
      <p:grpSp>
        <p:nvGrpSpPr>
          <p:cNvPr id="20" name="Group 20"/>
          <p:cNvGrpSpPr/>
          <p:nvPr/>
        </p:nvGrpSpPr>
        <p:grpSpPr>
          <a:xfrm>
            <a:off x="2426783" y="3488821"/>
            <a:ext cx="389240" cy="38924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2" name="TextBox 2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3" name="TextBox 23"/>
          <p:cNvSpPr txBox="1"/>
          <p:nvPr/>
        </p:nvSpPr>
        <p:spPr>
          <a:xfrm>
            <a:off x="3022553" y="3454088"/>
            <a:ext cx="11963859"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Điền thủ công (Manual fill-in)</a:t>
            </a:r>
          </a:p>
        </p:txBody>
      </p:sp>
      <p:sp>
        <p:nvSpPr>
          <p:cNvPr id="24" name="TextBox 24"/>
          <p:cNvSpPr txBox="1"/>
          <p:nvPr/>
        </p:nvSpPr>
        <p:spPr>
          <a:xfrm>
            <a:off x="2426783" y="4092263"/>
            <a:ext cx="12559629" cy="2298700"/>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Ý tưởng: Chỉnh sửa/nhập giá trị thủ công cho từng bản ghi thiếu.</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Ưu điểm: Có thể chính xác nếu có nguồn ngoài để tham chiếu.</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Nhược điểm: Tốn thời gian, không khả thi cho tập dữ liệu lớn; có thể không nhất quán giữa người làm.</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Kết luận: Chỉ phù hợp cho dataset nhỏ, hoặc dùng cho các bản ghi quan trọng.</a:t>
            </a:r>
          </a:p>
        </p:txBody>
      </p:sp>
      <p:grpSp>
        <p:nvGrpSpPr>
          <p:cNvPr id="25" name="Group 25"/>
          <p:cNvGrpSpPr/>
          <p:nvPr/>
        </p:nvGrpSpPr>
        <p:grpSpPr>
          <a:xfrm>
            <a:off x="2426783" y="6856655"/>
            <a:ext cx="389240" cy="389240"/>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7" name="TextBox 2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8" name="TextBox 28"/>
          <p:cNvSpPr txBox="1"/>
          <p:nvPr/>
        </p:nvSpPr>
        <p:spPr>
          <a:xfrm>
            <a:off x="3022553" y="6821921"/>
            <a:ext cx="11963859"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Dự đoán giá trị thiếu </a:t>
            </a:r>
          </a:p>
        </p:txBody>
      </p:sp>
      <p:sp>
        <p:nvSpPr>
          <p:cNvPr id="29" name="TextBox 29"/>
          <p:cNvSpPr txBox="1"/>
          <p:nvPr/>
        </p:nvSpPr>
        <p:spPr>
          <a:xfrm>
            <a:off x="2426783" y="7460096"/>
            <a:ext cx="13270870" cy="2298700"/>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Ý tưởng: Dùng mô hình để dự đoán giá trị thiếu dựa trên các thuộc tính còn lại.</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Ưu điểm: Thường chính xác hơn mean/median; bảo toàn mối quan hệ giữa các thuộc tính.</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Nhược điểm: Phức tạp hơn, cần dữ liệu đủ để huấn luyện mô hình.</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Kết luận: Là lựa chọn mạnh mẽ khi có nhiều thuộc tính liên quan.</a:t>
            </a:r>
          </a:p>
          <a:p>
            <a:pPr algn="l">
              <a:lnSpc>
                <a:spcPts val="3739"/>
              </a:lnSpc>
            </a:pPr>
            <a:endParaRPr lang="en-US" sz="2199">
              <a:solidFill>
                <a:srgbClr val="FFFFFF">
                  <a:alpha val="80000"/>
                </a:srgbClr>
              </a:solidFill>
              <a:latin typeface="Open Sans"/>
              <a:ea typeface="Open Sans"/>
              <a:cs typeface="Open Sans"/>
              <a:sym typeface="Open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582770" y="1086847"/>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4" name="TextBox 1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29</a:t>
            </a:r>
          </a:p>
        </p:txBody>
      </p:sp>
      <p:grpSp>
        <p:nvGrpSpPr>
          <p:cNvPr id="15" name="Group 15"/>
          <p:cNvGrpSpPr/>
          <p:nvPr/>
        </p:nvGrpSpPr>
        <p:grpSpPr>
          <a:xfrm>
            <a:off x="2890317" y="1486415"/>
            <a:ext cx="389240" cy="38924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8" name="TextBox 18"/>
          <p:cNvSpPr txBox="1"/>
          <p:nvPr/>
        </p:nvSpPr>
        <p:spPr>
          <a:xfrm>
            <a:off x="3486087" y="1451682"/>
            <a:ext cx="11288842"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Điền bằng một hằng số chung (Global constant)</a:t>
            </a:r>
          </a:p>
        </p:txBody>
      </p:sp>
      <p:sp>
        <p:nvSpPr>
          <p:cNvPr id="19" name="TextBox 19"/>
          <p:cNvSpPr txBox="1"/>
          <p:nvPr/>
        </p:nvSpPr>
        <p:spPr>
          <a:xfrm>
            <a:off x="2726754" y="2081823"/>
            <a:ext cx="13496195" cy="2298700"/>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Ý tưởng: Thay tất cả missing bằng cùng một hằng số, ví dụ "Unknown", -∞, hoặc 0.</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Ưu điểm: Rất nhanh, giữ kích thước mẫu.</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Nhược điểm: Thuật toán khai phá có thể coi "Unknown" như một giá trị có nghĩa, tạo ra một “nhóm” giả; nếu dùng -∞ hay 0 có thể phá vỡ phân phối/thuộc tính số.</a:t>
            </a:r>
          </a:p>
          <a:p>
            <a:pPr marL="474979" lvl="1" indent="-237490" algn="l">
              <a:lnSpc>
                <a:spcPts val="3739"/>
              </a:lnSpc>
              <a:spcBef>
                <a:spcPct val="0"/>
              </a:spcBef>
              <a:buFont typeface="Arial"/>
              <a:buChar char="•"/>
            </a:pPr>
            <a:r>
              <a:rPr lang="en-US" sz="2199">
                <a:solidFill>
                  <a:srgbClr val="FFFFFF">
                    <a:alpha val="80000"/>
                  </a:srgbClr>
                </a:solidFill>
                <a:latin typeface="Open Sans"/>
                <a:ea typeface="Open Sans"/>
                <a:cs typeface="Open Sans"/>
                <a:sym typeface="Open Sans"/>
              </a:rPr>
              <a:t>Kết luận: Thận trọng nếu dùng, nên thêm cột cờ (flag) is_missing để model biết đó là giá trị bị thiếu.</a:t>
            </a:r>
          </a:p>
        </p:txBody>
      </p:sp>
      <p:grpSp>
        <p:nvGrpSpPr>
          <p:cNvPr id="20" name="Group 20"/>
          <p:cNvGrpSpPr/>
          <p:nvPr/>
        </p:nvGrpSpPr>
        <p:grpSpPr>
          <a:xfrm>
            <a:off x="2890317" y="5140647"/>
            <a:ext cx="389240" cy="38924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2" name="TextBox 2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3" name="TextBox 23"/>
          <p:cNvSpPr txBox="1"/>
          <p:nvPr/>
        </p:nvSpPr>
        <p:spPr>
          <a:xfrm>
            <a:off x="3486087" y="5105913"/>
            <a:ext cx="11963859"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Điền bằng giá trị trung bình/trung vị của thuộc tính</a:t>
            </a:r>
          </a:p>
        </p:txBody>
      </p:sp>
      <p:sp>
        <p:nvSpPr>
          <p:cNvPr id="24" name="TextBox 24"/>
          <p:cNvSpPr txBox="1"/>
          <p:nvPr/>
        </p:nvSpPr>
        <p:spPr>
          <a:xfrm>
            <a:off x="2890317" y="5710237"/>
            <a:ext cx="12559629" cy="3698875"/>
          </a:xfrm>
          <a:prstGeom prst="rect">
            <a:avLst/>
          </a:prstGeom>
        </p:spPr>
        <p:txBody>
          <a:bodyPr lIns="0" tIns="0" rIns="0" bIns="0" rtlCol="0" anchor="t">
            <a:spAutoFit/>
          </a:bodyPr>
          <a:lstStyle/>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Ý tưởng: Thay giá trị thiếu bằng mean hoặc median của thuộc tính trên toàn bộ tập mẫu.</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Khi dùng: Nếu phân phối đối xứng → mean; nếu phân phối lệch → median.</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Ưu điểm: Đơn giản, ổn định, giữ được kích thước mẫu.</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Nhược điểm: Làm giảm phương sai của thuộc tính (underestimate variance), có thể làm méo mối quan hệ giữa thuộc tính này và các thuộc tính khác; không phù hợp khi missing không ngẫu nhiên (MNAR).</a:t>
            </a:r>
          </a:p>
          <a:p>
            <a:pPr marL="474979" lvl="1" indent="-237490" algn="l">
              <a:lnSpc>
                <a:spcPts val="3739"/>
              </a:lnSpc>
              <a:buFont typeface="Arial"/>
              <a:buChar char="•"/>
            </a:pPr>
            <a:r>
              <a:rPr lang="en-US" sz="2199">
                <a:solidFill>
                  <a:srgbClr val="FFFFFF">
                    <a:alpha val="80000"/>
                  </a:srgbClr>
                </a:solidFill>
                <a:latin typeface="Open Sans"/>
                <a:ea typeface="Open Sans"/>
                <a:cs typeface="Open Sans"/>
                <a:sym typeface="Open Sans"/>
              </a:rPr>
              <a:t>Kết luận: Phổ biến cho tiền xử lý nhanh, nhưng nên kèm flag is_missing và cân nhắc ảnh hưởng tới phân tích sau.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357611" y="-1286368"/>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743479" y="690861"/>
            <a:ext cx="1191540" cy="11915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0551030" y="4349936"/>
            <a:ext cx="11381566" cy="1138156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9964467" y="2185400"/>
            <a:ext cx="7072900" cy="707290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39820" r="-39820"/>
              </a:stretch>
            </a:blipFill>
            <a:ln w="171450" cap="sq">
              <a:solidFill>
                <a:srgbClr val="FFFFFF"/>
              </a:solidFill>
              <a:prstDash val="solid"/>
              <a:miter/>
            </a:ln>
          </p:spPr>
        </p:sp>
      </p:grpSp>
      <p:grpSp>
        <p:nvGrpSpPr>
          <p:cNvPr id="13" name="Group 13"/>
          <p:cNvGrpSpPr/>
          <p:nvPr/>
        </p:nvGrpSpPr>
        <p:grpSpPr>
          <a:xfrm>
            <a:off x="9144000" y="7727421"/>
            <a:ext cx="1038609" cy="1038609"/>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6" name="Group 16"/>
          <p:cNvGrpSpPr/>
          <p:nvPr/>
        </p:nvGrpSpPr>
        <p:grpSpPr>
          <a:xfrm>
            <a:off x="16837583" y="1599948"/>
            <a:ext cx="399568" cy="39956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8" name="TextBox 18"/>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9" name="Group 19"/>
          <p:cNvGrpSpPr/>
          <p:nvPr/>
        </p:nvGrpSpPr>
        <p:grpSpPr>
          <a:xfrm>
            <a:off x="1530629" y="5673657"/>
            <a:ext cx="389240" cy="38924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1" name="TextBox 2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2" name="TextBox 22"/>
          <p:cNvSpPr txBox="1"/>
          <p:nvPr/>
        </p:nvSpPr>
        <p:spPr>
          <a:xfrm>
            <a:off x="1530629" y="2518924"/>
            <a:ext cx="7038635" cy="2869122"/>
          </a:xfrm>
          <a:prstGeom prst="rect">
            <a:avLst/>
          </a:prstGeom>
        </p:spPr>
        <p:txBody>
          <a:bodyPr lIns="0" tIns="0" rIns="0" bIns="0" rtlCol="0" anchor="t">
            <a:spAutoFit/>
          </a:bodyPr>
          <a:lstStyle/>
          <a:p>
            <a:pPr algn="l">
              <a:lnSpc>
                <a:spcPts val="11275"/>
              </a:lnSpc>
            </a:pPr>
            <a:r>
              <a:rPr lang="en-US" sz="9396">
                <a:solidFill>
                  <a:srgbClr val="FF4454"/>
                </a:solidFill>
                <a:latin typeface="Anton"/>
                <a:ea typeface="Anton"/>
                <a:cs typeface="Anton"/>
                <a:sym typeface="Anton"/>
              </a:rPr>
              <a:t>CHẤT LƯỢNG DỮ LIỆU LÀ GÌ?</a:t>
            </a:r>
          </a:p>
        </p:txBody>
      </p:sp>
      <p:sp>
        <p:nvSpPr>
          <p:cNvPr id="23" name="TextBox 23"/>
          <p:cNvSpPr txBox="1"/>
          <p:nvPr/>
        </p:nvSpPr>
        <p:spPr>
          <a:xfrm>
            <a:off x="1530629" y="6239257"/>
            <a:ext cx="6986401" cy="1422400"/>
          </a:xfrm>
          <a:prstGeom prst="rect">
            <a:avLst/>
          </a:prstGeom>
        </p:spPr>
        <p:txBody>
          <a:bodyPr lIns="0" tIns="0" rIns="0" bIns="0" rtlCol="0" anchor="t">
            <a:spAutoFit/>
          </a:bodyPr>
          <a:lstStyle/>
          <a:p>
            <a:pPr algn="l">
              <a:lnSpc>
                <a:spcPts val="4079"/>
              </a:lnSpc>
              <a:spcBef>
                <a:spcPct val="0"/>
              </a:spcBef>
            </a:pPr>
            <a:r>
              <a:rPr lang="en-US" sz="2399">
                <a:solidFill>
                  <a:srgbClr val="FFFFFF">
                    <a:alpha val="80000"/>
                  </a:srgbClr>
                </a:solidFill>
                <a:latin typeface="Open Sans"/>
                <a:ea typeface="Open Sans"/>
                <a:cs typeface="Open Sans"/>
                <a:sym typeface="Open Sans"/>
              </a:rPr>
              <a:t>Dữ</a:t>
            </a:r>
            <a:r>
              <a:rPr lang="en-US" sz="2399" u="none" strike="noStrike">
                <a:solidFill>
                  <a:srgbClr val="FFFFFF">
                    <a:alpha val="80000"/>
                  </a:srgbClr>
                </a:solidFill>
                <a:latin typeface="Open Sans"/>
                <a:ea typeface="Open Sans"/>
                <a:cs typeface="Open Sans"/>
                <a:sym typeface="Open Sans"/>
              </a:rPr>
              <a:t> liệu chỉ được coi là có chất lượng khi nó phù hợp với mục đích sử dụng.</a:t>
            </a:r>
          </a:p>
          <a:p>
            <a:pPr marL="0" lvl="0" indent="0" algn="l">
              <a:lnSpc>
                <a:spcPts val="3400"/>
              </a:lnSpc>
              <a:spcBef>
                <a:spcPct val="0"/>
              </a:spcBef>
            </a:pPr>
            <a:endParaRPr lang="en-US" sz="2399" u="none" strike="noStrike">
              <a:solidFill>
                <a:srgbClr val="FFFFFF">
                  <a:alpha val="80000"/>
                </a:srgbClr>
              </a:solidFill>
              <a:latin typeface="Open Sans"/>
              <a:ea typeface="Open Sans"/>
              <a:cs typeface="Open Sans"/>
              <a:sym typeface="Open Sans"/>
            </a:endParaRPr>
          </a:p>
        </p:txBody>
      </p:sp>
      <p:sp>
        <p:nvSpPr>
          <p:cNvPr id="24" name="TextBox 24"/>
          <p:cNvSpPr txBox="1"/>
          <p:nvPr/>
        </p:nvSpPr>
        <p:spPr>
          <a:xfrm>
            <a:off x="1530629" y="7756612"/>
            <a:ext cx="6986401" cy="981075"/>
          </a:xfrm>
          <a:prstGeom prst="rect">
            <a:avLst/>
          </a:prstGeom>
        </p:spPr>
        <p:txBody>
          <a:bodyPr lIns="0" tIns="0" rIns="0" bIns="0" rtlCol="0" anchor="t">
            <a:spAutoFit/>
          </a:bodyPr>
          <a:lstStyle/>
          <a:p>
            <a:pPr marL="0" lvl="0" indent="0" algn="l">
              <a:lnSpc>
                <a:spcPts val="4079"/>
              </a:lnSpc>
              <a:spcBef>
                <a:spcPct val="0"/>
              </a:spcBef>
            </a:pPr>
            <a:r>
              <a:rPr lang="en-US" sz="2399">
                <a:solidFill>
                  <a:srgbClr val="FFFFFF">
                    <a:alpha val="80000"/>
                  </a:srgbClr>
                </a:solidFill>
                <a:latin typeface="Open Sans"/>
                <a:ea typeface="Open Sans"/>
                <a:cs typeface="Open Sans"/>
                <a:sym typeface="Open Sans"/>
              </a:rPr>
              <a:t>Không</a:t>
            </a:r>
            <a:r>
              <a:rPr lang="en-US" sz="2399" u="none" strike="noStrike">
                <a:solidFill>
                  <a:srgbClr val="FFFFFF">
                    <a:alpha val="80000"/>
                  </a:srgbClr>
                </a:solidFill>
                <a:latin typeface="Open Sans"/>
                <a:ea typeface="Open Sans"/>
                <a:cs typeface="Open Sans"/>
                <a:sym typeface="Open Sans"/>
              </a:rPr>
              <a:t> có dữ liệu nào hoàn hảo, mà phải xem nó có đủ tốt cho công việc của bạn hay không</a:t>
            </a:r>
          </a:p>
        </p:txBody>
      </p:sp>
      <p:sp>
        <p:nvSpPr>
          <p:cNvPr id="25" name="TextBox 2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7201498" y="690861"/>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4" name="TextBox 1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30</a:t>
            </a:r>
          </a:p>
        </p:txBody>
      </p:sp>
      <p:grpSp>
        <p:nvGrpSpPr>
          <p:cNvPr id="15" name="Group 15"/>
          <p:cNvGrpSpPr/>
          <p:nvPr/>
        </p:nvGrpSpPr>
        <p:grpSpPr>
          <a:xfrm>
            <a:off x="2952520" y="1820518"/>
            <a:ext cx="779071" cy="779071"/>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8" name="TextBox 18"/>
          <p:cNvSpPr txBox="1"/>
          <p:nvPr/>
        </p:nvSpPr>
        <p:spPr>
          <a:xfrm>
            <a:off x="4144965" y="1779660"/>
            <a:ext cx="6582223" cy="819928"/>
          </a:xfrm>
          <a:prstGeom prst="rect">
            <a:avLst/>
          </a:prstGeom>
        </p:spPr>
        <p:txBody>
          <a:bodyPr lIns="0" tIns="0" rIns="0" bIns="0" rtlCol="0" anchor="t">
            <a:spAutoFit/>
          </a:bodyPr>
          <a:lstStyle/>
          <a:p>
            <a:pPr algn="l">
              <a:lnSpc>
                <a:spcPts val="6817"/>
              </a:lnSpc>
            </a:pPr>
            <a:r>
              <a:rPr lang="en-US" sz="4869" b="1" spc="311">
                <a:solidFill>
                  <a:srgbClr val="FFFFFF"/>
                </a:solidFill>
                <a:latin typeface="Montserrat Bold"/>
                <a:ea typeface="Montserrat Bold"/>
                <a:cs typeface="Montserrat Bold"/>
                <a:sym typeface="Montserrat Bold"/>
              </a:rPr>
              <a:t>2.14.</a:t>
            </a:r>
          </a:p>
        </p:txBody>
      </p:sp>
      <p:sp>
        <p:nvSpPr>
          <p:cNvPr id="19" name="TextBox 19"/>
          <p:cNvSpPr txBox="1"/>
          <p:nvPr/>
        </p:nvSpPr>
        <p:spPr>
          <a:xfrm>
            <a:off x="2952520" y="2925501"/>
            <a:ext cx="13495269" cy="5531499"/>
          </a:xfrm>
          <a:prstGeom prst="rect">
            <a:avLst/>
          </a:prstGeom>
        </p:spPr>
        <p:txBody>
          <a:bodyPr lIns="0" tIns="0" rIns="0" bIns="0" rtlCol="0" anchor="t">
            <a:spAutoFit/>
          </a:bodyPr>
          <a:lstStyle/>
          <a:p>
            <a:pPr algn="l">
              <a:lnSpc>
                <a:spcPts val="4912"/>
              </a:lnSpc>
            </a:pPr>
            <a:r>
              <a:rPr lang="en-US" sz="2889">
                <a:solidFill>
                  <a:srgbClr val="FFFFFF">
                    <a:alpha val="80000"/>
                  </a:srgbClr>
                </a:solidFill>
                <a:latin typeface="Open Sans"/>
                <a:ea typeface="Open Sans"/>
                <a:cs typeface="Open Sans"/>
                <a:sym typeface="Open Sans"/>
              </a:rPr>
              <a:t>Cho dữ</a:t>
            </a:r>
            <a:r>
              <a:rPr lang="en-US" sz="2889" u="none" strike="noStrike">
                <a:solidFill>
                  <a:srgbClr val="FFFFFF">
                    <a:alpha val="80000"/>
                  </a:srgbClr>
                </a:solidFill>
                <a:latin typeface="Open Sans"/>
                <a:ea typeface="Open Sans"/>
                <a:cs typeface="Open Sans"/>
                <a:sym typeface="Open Sans"/>
              </a:rPr>
              <a:t> liệu sau (theo thứ tự tăng dần) của thuộc tính tuổi: 13, 15, 16, 16, 19, 20, 20, 21, 22, 22, 25, 25, 25, 25, 30, 33, 33, 35, 35, 35, 35, 36, 40, 45, 46, 52, 70.</a:t>
            </a:r>
          </a:p>
          <a:p>
            <a:pPr algn="l">
              <a:lnSpc>
                <a:spcPts val="4912"/>
              </a:lnSpc>
            </a:pPr>
            <a:endParaRPr lang="en-US" sz="2889" u="none" strike="noStrike">
              <a:solidFill>
                <a:srgbClr val="FFFFFF">
                  <a:alpha val="80000"/>
                </a:srgbClr>
              </a:solidFill>
              <a:latin typeface="Open Sans"/>
              <a:ea typeface="Open Sans"/>
              <a:cs typeface="Open Sans"/>
              <a:sym typeface="Open Sans"/>
            </a:endParaRPr>
          </a:p>
          <a:p>
            <a:pPr algn="l">
              <a:lnSpc>
                <a:spcPts val="4912"/>
              </a:lnSpc>
            </a:pPr>
            <a:r>
              <a:rPr lang="en-US" sz="2889" u="none" strike="noStrike">
                <a:solidFill>
                  <a:srgbClr val="FFFFFF">
                    <a:alpha val="80000"/>
                  </a:srgbClr>
                </a:solidFill>
                <a:latin typeface="Open Sans"/>
                <a:ea typeface="Open Sans"/>
                <a:cs typeface="Open Sans"/>
                <a:sym typeface="Open Sans"/>
              </a:rPr>
              <a:t>a. Sử dụng phương pháp làm mịn theo giá trị trung bình (smoothing by bin means) để làm mịn dữ liệu này, sử dụng các bin có tần suất bằng nhau, kích thước 3.Minh họa các bước của bạn. Nhận xét về tác dụng của kỹ thuật này đối với dữ liệu đã cho.</a:t>
            </a:r>
          </a:p>
          <a:p>
            <a:pPr algn="l">
              <a:lnSpc>
                <a:spcPts val="4912"/>
              </a:lnSpc>
            </a:pPr>
            <a:r>
              <a:rPr lang="en-US" sz="2889" u="none" strike="noStrike">
                <a:solidFill>
                  <a:srgbClr val="FFFFFF">
                    <a:alpha val="80000"/>
                  </a:srgbClr>
                </a:solidFill>
                <a:latin typeface="Open Sans"/>
                <a:ea typeface="Open Sans"/>
                <a:cs typeface="Open Sans"/>
                <a:sym typeface="Open Sans"/>
              </a:rPr>
              <a:t>b. Làm thế nào bạn có thể xác định các giá trị ngoại lai (outliers) trong dữ liệu?</a:t>
            </a:r>
          </a:p>
          <a:p>
            <a:pPr algn="l">
              <a:lnSpc>
                <a:spcPts val="4912"/>
              </a:lnSpc>
            </a:pPr>
            <a:r>
              <a:rPr lang="en-US" sz="2889" u="none" strike="noStrike">
                <a:solidFill>
                  <a:srgbClr val="FFFFFF">
                    <a:alpha val="80000"/>
                  </a:srgbClr>
                </a:solidFill>
                <a:latin typeface="Open Sans"/>
                <a:ea typeface="Open Sans"/>
                <a:cs typeface="Open Sans"/>
                <a:sym typeface="Open Sans"/>
              </a:rPr>
              <a:t>c. Có những phương pháp nào khác để làm mịn dữ liệu? </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7201498" y="690861"/>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aphicFrame>
        <p:nvGraphicFramePr>
          <p:cNvPr id="14" name="Table 14"/>
          <p:cNvGraphicFramePr>
            <a:graphicFrameLocks noGrp="1"/>
          </p:cNvGraphicFramePr>
          <p:nvPr/>
        </p:nvGraphicFramePr>
        <p:xfrm>
          <a:off x="2816619" y="762000"/>
          <a:ext cx="12654761" cy="8762999"/>
        </p:xfrm>
        <a:graphic>
          <a:graphicData uri="http://schemas.openxmlformats.org/drawingml/2006/table">
            <a:tbl>
              <a:tblPr/>
              <a:tblGrid>
                <a:gridCol w="1383305">
                  <a:extLst>
                    <a:ext uri="{9D8B030D-6E8A-4147-A177-3AD203B41FA5}">
                      <a16:colId xmlns:a16="http://schemas.microsoft.com/office/drawing/2014/main" val="20000"/>
                    </a:ext>
                  </a:extLst>
                </a:gridCol>
                <a:gridCol w="3614841">
                  <a:extLst>
                    <a:ext uri="{9D8B030D-6E8A-4147-A177-3AD203B41FA5}">
                      <a16:colId xmlns:a16="http://schemas.microsoft.com/office/drawing/2014/main" val="20001"/>
                    </a:ext>
                  </a:extLst>
                </a:gridCol>
                <a:gridCol w="2371557">
                  <a:extLst>
                    <a:ext uri="{9D8B030D-6E8A-4147-A177-3AD203B41FA5}">
                      <a16:colId xmlns:a16="http://schemas.microsoft.com/office/drawing/2014/main" val="20002"/>
                    </a:ext>
                  </a:extLst>
                </a:gridCol>
                <a:gridCol w="1989008">
                  <a:extLst>
                    <a:ext uri="{9D8B030D-6E8A-4147-A177-3AD203B41FA5}">
                      <a16:colId xmlns:a16="http://schemas.microsoft.com/office/drawing/2014/main" val="20003"/>
                    </a:ext>
                  </a:extLst>
                </a:gridCol>
                <a:gridCol w="3296050">
                  <a:extLst>
                    <a:ext uri="{9D8B030D-6E8A-4147-A177-3AD203B41FA5}">
                      <a16:colId xmlns:a16="http://schemas.microsoft.com/office/drawing/2014/main" val="20004"/>
                    </a:ext>
                  </a:extLst>
                </a:gridCol>
              </a:tblGrid>
              <a:tr h="1358456">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Bin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Giá trị gốc</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Trung bình</a:t>
                      </a:r>
                      <a:endParaRPr lang="en-US" sz="1100"/>
                    </a:p>
                    <a:p>
                      <a:pPr algn="ctr">
                        <a:lnSpc>
                          <a:spcPts val="3499"/>
                        </a:lnSpc>
                      </a:pPr>
                      <a:r>
                        <a:rPr lang="en-US" sz="2499" b="1">
                          <a:solidFill>
                            <a:srgbClr val="FFFFFF"/>
                          </a:solidFill>
                          <a:latin typeface="Montserrat Bold"/>
                          <a:ea typeface="Montserrat Bold"/>
                          <a:cs typeface="Montserrat Bold"/>
                          <a:sym typeface="Montserrat Bold"/>
                        </a:rPr>
                        <a:t>(Mean)</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Làm tròn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Sau khi </a:t>
                      </a:r>
                      <a:endParaRPr lang="en-US" sz="1100"/>
                    </a:p>
                    <a:p>
                      <a:pPr algn="ctr">
                        <a:lnSpc>
                          <a:spcPts val="3499"/>
                        </a:lnSpc>
                      </a:pPr>
                      <a:r>
                        <a:rPr lang="en-US" sz="2499" b="1">
                          <a:solidFill>
                            <a:srgbClr val="FFFFFF"/>
                          </a:solidFill>
                          <a:latin typeface="Montserrat Bold"/>
                          <a:ea typeface="Montserrat Bold"/>
                          <a:cs typeface="Montserrat Bold"/>
                          <a:sym typeface="Montserrat Bold"/>
                        </a:rPr>
                        <a:t>làm mịn</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6"/>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7"/>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8"/>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9</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15" name="TextBox 1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31</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7201498" y="690861"/>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aphicFrame>
        <p:nvGraphicFramePr>
          <p:cNvPr id="14" name="Table 14"/>
          <p:cNvGraphicFramePr>
            <a:graphicFrameLocks noGrp="1"/>
          </p:cNvGraphicFramePr>
          <p:nvPr/>
        </p:nvGraphicFramePr>
        <p:xfrm>
          <a:off x="2816619" y="762000"/>
          <a:ext cx="12654761" cy="8762999"/>
        </p:xfrm>
        <a:graphic>
          <a:graphicData uri="http://schemas.openxmlformats.org/drawingml/2006/table">
            <a:tbl>
              <a:tblPr/>
              <a:tblGrid>
                <a:gridCol w="1383305">
                  <a:extLst>
                    <a:ext uri="{9D8B030D-6E8A-4147-A177-3AD203B41FA5}">
                      <a16:colId xmlns:a16="http://schemas.microsoft.com/office/drawing/2014/main" val="20000"/>
                    </a:ext>
                  </a:extLst>
                </a:gridCol>
                <a:gridCol w="3614841">
                  <a:extLst>
                    <a:ext uri="{9D8B030D-6E8A-4147-A177-3AD203B41FA5}">
                      <a16:colId xmlns:a16="http://schemas.microsoft.com/office/drawing/2014/main" val="20001"/>
                    </a:ext>
                  </a:extLst>
                </a:gridCol>
                <a:gridCol w="2371557">
                  <a:extLst>
                    <a:ext uri="{9D8B030D-6E8A-4147-A177-3AD203B41FA5}">
                      <a16:colId xmlns:a16="http://schemas.microsoft.com/office/drawing/2014/main" val="20002"/>
                    </a:ext>
                  </a:extLst>
                </a:gridCol>
                <a:gridCol w="1989008">
                  <a:extLst>
                    <a:ext uri="{9D8B030D-6E8A-4147-A177-3AD203B41FA5}">
                      <a16:colId xmlns:a16="http://schemas.microsoft.com/office/drawing/2014/main" val="20003"/>
                    </a:ext>
                  </a:extLst>
                </a:gridCol>
                <a:gridCol w="3296050">
                  <a:extLst>
                    <a:ext uri="{9D8B030D-6E8A-4147-A177-3AD203B41FA5}">
                      <a16:colId xmlns:a16="http://schemas.microsoft.com/office/drawing/2014/main" val="20004"/>
                    </a:ext>
                  </a:extLst>
                </a:gridCol>
              </a:tblGrid>
              <a:tr h="1358456">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Bin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Giá trị gốc</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Trung bình</a:t>
                      </a:r>
                      <a:endParaRPr lang="en-US" sz="1100"/>
                    </a:p>
                    <a:p>
                      <a:pPr algn="ctr">
                        <a:lnSpc>
                          <a:spcPts val="3499"/>
                        </a:lnSpc>
                      </a:pPr>
                      <a:r>
                        <a:rPr lang="en-US" sz="2499" b="1">
                          <a:solidFill>
                            <a:srgbClr val="FFFFFF"/>
                          </a:solidFill>
                          <a:latin typeface="Montserrat Bold"/>
                          <a:ea typeface="Montserrat Bold"/>
                          <a:cs typeface="Montserrat Bold"/>
                          <a:sym typeface="Montserrat Bold"/>
                        </a:rPr>
                        <a:t>(Mean)</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Làm tròn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Sau khi </a:t>
                      </a:r>
                      <a:endParaRPr lang="en-US" sz="1100"/>
                    </a:p>
                    <a:p>
                      <a:pPr algn="ctr">
                        <a:lnSpc>
                          <a:spcPts val="3499"/>
                        </a:lnSpc>
                      </a:pPr>
                      <a:r>
                        <a:rPr lang="en-US" sz="2499" b="1">
                          <a:solidFill>
                            <a:srgbClr val="FFFFFF"/>
                          </a:solidFill>
                          <a:latin typeface="Montserrat Bold"/>
                          <a:ea typeface="Montserrat Bold"/>
                          <a:cs typeface="Montserrat Bold"/>
                          <a:sym typeface="Montserrat Bold"/>
                        </a:rPr>
                        <a:t>làm mịn</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(13, 15, 16)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(16, 19, 20)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(20, 21, 22)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(22, 25, 25)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(25, 25, 30)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(33, 33, 35)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6"/>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(35, 35, 35)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7"/>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(36, 40, 45)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8"/>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9</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(46, 52, 70)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15" name="TextBox 1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32</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7201498" y="690861"/>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aphicFrame>
        <p:nvGraphicFramePr>
          <p:cNvPr id="14" name="Table 14"/>
          <p:cNvGraphicFramePr>
            <a:graphicFrameLocks noGrp="1"/>
          </p:cNvGraphicFramePr>
          <p:nvPr/>
        </p:nvGraphicFramePr>
        <p:xfrm>
          <a:off x="2816619" y="762000"/>
          <a:ext cx="12654761" cy="8762999"/>
        </p:xfrm>
        <a:graphic>
          <a:graphicData uri="http://schemas.openxmlformats.org/drawingml/2006/table">
            <a:tbl>
              <a:tblPr/>
              <a:tblGrid>
                <a:gridCol w="1383305">
                  <a:extLst>
                    <a:ext uri="{9D8B030D-6E8A-4147-A177-3AD203B41FA5}">
                      <a16:colId xmlns:a16="http://schemas.microsoft.com/office/drawing/2014/main" val="20000"/>
                    </a:ext>
                  </a:extLst>
                </a:gridCol>
                <a:gridCol w="3614841">
                  <a:extLst>
                    <a:ext uri="{9D8B030D-6E8A-4147-A177-3AD203B41FA5}">
                      <a16:colId xmlns:a16="http://schemas.microsoft.com/office/drawing/2014/main" val="20001"/>
                    </a:ext>
                  </a:extLst>
                </a:gridCol>
                <a:gridCol w="2371557">
                  <a:extLst>
                    <a:ext uri="{9D8B030D-6E8A-4147-A177-3AD203B41FA5}">
                      <a16:colId xmlns:a16="http://schemas.microsoft.com/office/drawing/2014/main" val="20002"/>
                    </a:ext>
                  </a:extLst>
                </a:gridCol>
                <a:gridCol w="1989008">
                  <a:extLst>
                    <a:ext uri="{9D8B030D-6E8A-4147-A177-3AD203B41FA5}">
                      <a16:colId xmlns:a16="http://schemas.microsoft.com/office/drawing/2014/main" val="20003"/>
                    </a:ext>
                  </a:extLst>
                </a:gridCol>
                <a:gridCol w="3296050">
                  <a:extLst>
                    <a:ext uri="{9D8B030D-6E8A-4147-A177-3AD203B41FA5}">
                      <a16:colId xmlns:a16="http://schemas.microsoft.com/office/drawing/2014/main" val="20004"/>
                    </a:ext>
                  </a:extLst>
                </a:gridCol>
              </a:tblGrid>
              <a:tr h="1358456">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Bin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Giá trị gốc</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Trung bình</a:t>
                      </a:r>
                      <a:endParaRPr lang="en-US" sz="1100"/>
                    </a:p>
                    <a:p>
                      <a:pPr algn="ctr">
                        <a:lnSpc>
                          <a:spcPts val="3499"/>
                        </a:lnSpc>
                      </a:pPr>
                      <a:r>
                        <a:rPr lang="en-US" sz="2499" b="1">
                          <a:solidFill>
                            <a:srgbClr val="FFFFFF"/>
                          </a:solidFill>
                          <a:latin typeface="Montserrat Bold"/>
                          <a:ea typeface="Montserrat Bold"/>
                          <a:cs typeface="Montserrat Bold"/>
                          <a:sym typeface="Montserrat Bold"/>
                        </a:rPr>
                        <a:t>(Mean)</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Làm tròn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Sau khi </a:t>
                      </a:r>
                      <a:endParaRPr lang="en-US" sz="1100"/>
                    </a:p>
                    <a:p>
                      <a:pPr algn="ctr">
                        <a:lnSpc>
                          <a:spcPts val="3499"/>
                        </a:lnSpc>
                      </a:pPr>
                      <a:r>
                        <a:rPr lang="en-US" sz="2499" b="1">
                          <a:solidFill>
                            <a:srgbClr val="FFFFFF"/>
                          </a:solidFill>
                          <a:latin typeface="Montserrat Bold"/>
                          <a:ea typeface="Montserrat Bold"/>
                          <a:cs typeface="Montserrat Bold"/>
                          <a:sym typeface="Montserrat Bold"/>
                        </a:rPr>
                        <a:t>làm mịn</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(13, 15, 16)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14.67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(16, 19, 20)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18.33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(20, 21, 22)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21.00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(22, 25, 25)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24.00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(25, 25, 30)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26.67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(33, 33, 35)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33.67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6"/>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(35, 35, 35)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7"/>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(36, 40, 45)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40.33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8"/>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9</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(46, 52, 70)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56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15" name="TextBox 1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33</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7201498" y="690861"/>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aphicFrame>
        <p:nvGraphicFramePr>
          <p:cNvPr id="14" name="Table 14"/>
          <p:cNvGraphicFramePr>
            <a:graphicFrameLocks noGrp="1"/>
          </p:cNvGraphicFramePr>
          <p:nvPr/>
        </p:nvGraphicFramePr>
        <p:xfrm>
          <a:off x="2816619" y="762000"/>
          <a:ext cx="12654761" cy="8762999"/>
        </p:xfrm>
        <a:graphic>
          <a:graphicData uri="http://schemas.openxmlformats.org/drawingml/2006/table">
            <a:tbl>
              <a:tblPr/>
              <a:tblGrid>
                <a:gridCol w="1383305">
                  <a:extLst>
                    <a:ext uri="{9D8B030D-6E8A-4147-A177-3AD203B41FA5}">
                      <a16:colId xmlns:a16="http://schemas.microsoft.com/office/drawing/2014/main" val="20000"/>
                    </a:ext>
                  </a:extLst>
                </a:gridCol>
                <a:gridCol w="3614841">
                  <a:extLst>
                    <a:ext uri="{9D8B030D-6E8A-4147-A177-3AD203B41FA5}">
                      <a16:colId xmlns:a16="http://schemas.microsoft.com/office/drawing/2014/main" val="20001"/>
                    </a:ext>
                  </a:extLst>
                </a:gridCol>
                <a:gridCol w="2371557">
                  <a:extLst>
                    <a:ext uri="{9D8B030D-6E8A-4147-A177-3AD203B41FA5}">
                      <a16:colId xmlns:a16="http://schemas.microsoft.com/office/drawing/2014/main" val="20002"/>
                    </a:ext>
                  </a:extLst>
                </a:gridCol>
                <a:gridCol w="1989008">
                  <a:extLst>
                    <a:ext uri="{9D8B030D-6E8A-4147-A177-3AD203B41FA5}">
                      <a16:colId xmlns:a16="http://schemas.microsoft.com/office/drawing/2014/main" val="20003"/>
                    </a:ext>
                  </a:extLst>
                </a:gridCol>
                <a:gridCol w="3296050">
                  <a:extLst>
                    <a:ext uri="{9D8B030D-6E8A-4147-A177-3AD203B41FA5}">
                      <a16:colId xmlns:a16="http://schemas.microsoft.com/office/drawing/2014/main" val="20004"/>
                    </a:ext>
                  </a:extLst>
                </a:gridCol>
              </a:tblGrid>
              <a:tr h="1358456">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Bin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Giá trị gốc</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Trung bình</a:t>
                      </a:r>
                      <a:endParaRPr lang="en-US" sz="1100"/>
                    </a:p>
                    <a:p>
                      <a:pPr algn="ctr">
                        <a:lnSpc>
                          <a:spcPts val="3499"/>
                        </a:lnSpc>
                      </a:pPr>
                      <a:r>
                        <a:rPr lang="en-US" sz="2499" b="1">
                          <a:solidFill>
                            <a:srgbClr val="FFFFFF"/>
                          </a:solidFill>
                          <a:latin typeface="Montserrat Bold"/>
                          <a:ea typeface="Montserrat Bold"/>
                          <a:cs typeface="Montserrat Bold"/>
                          <a:sym typeface="Montserrat Bold"/>
                        </a:rPr>
                        <a:t>(Mean)</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Làm tròn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Sau khi </a:t>
                      </a:r>
                      <a:endParaRPr lang="en-US" sz="1100"/>
                    </a:p>
                    <a:p>
                      <a:pPr algn="ctr">
                        <a:lnSpc>
                          <a:spcPts val="3499"/>
                        </a:lnSpc>
                      </a:pPr>
                      <a:r>
                        <a:rPr lang="en-US" sz="2499" b="1">
                          <a:solidFill>
                            <a:srgbClr val="FFFFFF"/>
                          </a:solidFill>
                          <a:latin typeface="Montserrat Bold"/>
                          <a:ea typeface="Montserrat Bold"/>
                          <a:cs typeface="Montserrat Bold"/>
                          <a:sym typeface="Montserrat Bold"/>
                        </a:rPr>
                        <a:t>làm mịn</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(13, 15, 16)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14.67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(16, 19, 20)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18.33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(20, 21, 22)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21.00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(22, 25, 25)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24.00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(25, 25, 30)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26.67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(33, 33, 35)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33.67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6"/>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(35, 35, 35)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7"/>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(36, 40, 45)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40.33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40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8"/>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9</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(46, 52, 70)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56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56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15" name="TextBox 1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34</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7201498" y="690861"/>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527819" y="755559"/>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aphicFrame>
        <p:nvGraphicFramePr>
          <p:cNvPr id="14" name="Table 14"/>
          <p:cNvGraphicFramePr>
            <a:graphicFrameLocks noGrp="1"/>
          </p:cNvGraphicFramePr>
          <p:nvPr/>
        </p:nvGraphicFramePr>
        <p:xfrm>
          <a:off x="2816619" y="762000"/>
          <a:ext cx="12654761" cy="8762999"/>
        </p:xfrm>
        <a:graphic>
          <a:graphicData uri="http://schemas.openxmlformats.org/drawingml/2006/table">
            <a:tbl>
              <a:tblPr/>
              <a:tblGrid>
                <a:gridCol w="1383305">
                  <a:extLst>
                    <a:ext uri="{9D8B030D-6E8A-4147-A177-3AD203B41FA5}">
                      <a16:colId xmlns:a16="http://schemas.microsoft.com/office/drawing/2014/main" val="20000"/>
                    </a:ext>
                  </a:extLst>
                </a:gridCol>
                <a:gridCol w="3614841">
                  <a:extLst>
                    <a:ext uri="{9D8B030D-6E8A-4147-A177-3AD203B41FA5}">
                      <a16:colId xmlns:a16="http://schemas.microsoft.com/office/drawing/2014/main" val="20001"/>
                    </a:ext>
                  </a:extLst>
                </a:gridCol>
                <a:gridCol w="2371557">
                  <a:extLst>
                    <a:ext uri="{9D8B030D-6E8A-4147-A177-3AD203B41FA5}">
                      <a16:colId xmlns:a16="http://schemas.microsoft.com/office/drawing/2014/main" val="20002"/>
                    </a:ext>
                  </a:extLst>
                </a:gridCol>
                <a:gridCol w="1989008">
                  <a:extLst>
                    <a:ext uri="{9D8B030D-6E8A-4147-A177-3AD203B41FA5}">
                      <a16:colId xmlns:a16="http://schemas.microsoft.com/office/drawing/2014/main" val="20003"/>
                    </a:ext>
                  </a:extLst>
                </a:gridCol>
                <a:gridCol w="3296050">
                  <a:extLst>
                    <a:ext uri="{9D8B030D-6E8A-4147-A177-3AD203B41FA5}">
                      <a16:colId xmlns:a16="http://schemas.microsoft.com/office/drawing/2014/main" val="20004"/>
                    </a:ext>
                  </a:extLst>
                </a:gridCol>
              </a:tblGrid>
              <a:tr h="1358456">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Bin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Giá trị gốc</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Trung bình</a:t>
                      </a:r>
                      <a:endParaRPr lang="en-US" sz="1100"/>
                    </a:p>
                    <a:p>
                      <a:pPr algn="ctr">
                        <a:lnSpc>
                          <a:spcPts val="3499"/>
                        </a:lnSpc>
                      </a:pPr>
                      <a:r>
                        <a:rPr lang="en-US" sz="2499" b="1">
                          <a:solidFill>
                            <a:srgbClr val="FFFFFF"/>
                          </a:solidFill>
                          <a:latin typeface="Montserrat Bold"/>
                          <a:ea typeface="Montserrat Bold"/>
                          <a:cs typeface="Montserrat Bold"/>
                          <a:sym typeface="Montserrat Bold"/>
                        </a:rPr>
                        <a:t>(Mean)</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Làm tròn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499"/>
                        </a:lnSpc>
                        <a:defRPr/>
                      </a:pPr>
                      <a:r>
                        <a:rPr lang="en-US" sz="2499" b="1">
                          <a:solidFill>
                            <a:srgbClr val="FFFFFF"/>
                          </a:solidFill>
                          <a:latin typeface="Montserrat Bold"/>
                          <a:ea typeface="Montserrat Bold"/>
                          <a:cs typeface="Montserrat Bold"/>
                          <a:sym typeface="Montserrat Bold"/>
                        </a:rPr>
                        <a:t>Sau khi </a:t>
                      </a:r>
                      <a:endParaRPr lang="en-US" sz="1100"/>
                    </a:p>
                    <a:p>
                      <a:pPr algn="ctr">
                        <a:lnSpc>
                          <a:spcPts val="3499"/>
                        </a:lnSpc>
                      </a:pPr>
                      <a:r>
                        <a:rPr lang="en-US" sz="2499" b="1">
                          <a:solidFill>
                            <a:srgbClr val="FFFFFF"/>
                          </a:solidFill>
                          <a:latin typeface="Montserrat Bold"/>
                          <a:ea typeface="Montserrat Bold"/>
                          <a:cs typeface="Montserrat Bold"/>
                          <a:sym typeface="Montserrat Bold"/>
                        </a:rPr>
                        <a:t>làm mịn</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(13, 15, 16)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14.67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(15, 15, 15)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(16, 19, 20)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18.33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(18, 18, 18)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(20, 21, 22)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21.00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(21, 21, 21)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(22, 25, 25)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24.00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(24, 24, 24)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(25, 25, 30)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26.67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(27, 27, 27)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(33, 33, 35)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33.67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(34, 34, 34)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6"/>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(35, 35, 35)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(35, 35, 35)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7"/>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(36, 40, 45)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40.33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40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(40, 40, 40)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8"/>
                  </a:ext>
                </a:extLst>
              </a:tr>
              <a:tr h="822727">
                <a:tc>
                  <a:txBody>
                    <a:bodyPr/>
                    <a:lstStyle/>
                    <a:p>
                      <a:pPr algn="ctr">
                        <a:lnSpc>
                          <a:spcPts val="2799"/>
                        </a:lnSpc>
                        <a:defRPr/>
                      </a:pPr>
                      <a:r>
                        <a:rPr lang="en-US" sz="1999">
                          <a:solidFill>
                            <a:srgbClr val="FFFFFF"/>
                          </a:solidFill>
                          <a:latin typeface="Montserrat"/>
                          <a:ea typeface="Montserrat"/>
                          <a:cs typeface="Montserrat"/>
                          <a:sym typeface="Montserrat"/>
                        </a:rPr>
                        <a:t>9</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(46, 52, 70)</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56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56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799"/>
                        </a:lnSpc>
                        <a:defRPr/>
                      </a:pPr>
                      <a:r>
                        <a:rPr lang="en-US" sz="1999">
                          <a:solidFill>
                            <a:srgbClr val="FFFFFF"/>
                          </a:solidFill>
                          <a:latin typeface="Montserrat"/>
                          <a:ea typeface="Montserrat"/>
                          <a:cs typeface="Montserrat"/>
                          <a:sym typeface="Montserrat"/>
                        </a:rPr>
                        <a:t>(56, 56, 56)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15" name="TextBox 1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35</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563780" y="887064"/>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4" name="TextBox 1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36</a:t>
            </a:r>
          </a:p>
        </p:txBody>
      </p:sp>
      <p:grpSp>
        <p:nvGrpSpPr>
          <p:cNvPr id="15" name="Group 15"/>
          <p:cNvGrpSpPr/>
          <p:nvPr/>
        </p:nvGrpSpPr>
        <p:grpSpPr>
          <a:xfrm>
            <a:off x="2890317" y="2635637"/>
            <a:ext cx="389240" cy="38924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8" name="TextBox 18"/>
          <p:cNvSpPr txBox="1"/>
          <p:nvPr/>
        </p:nvSpPr>
        <p:spPr>
          <a:xfrm>
            <a:off x="3486087" y="2600904"/>
            <a:ext cx="11288842"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Kết quả làm mịn:</a:t>
            </a:r>
          </a:p>
        </p:txBody>
      </p:sp>
      <p:sp>
        <p:nvSpPr>
          <p:cNvPr id="19" name="TextBox 19"/>
          <p:cNvSpPr txBox="1"/>
          <p:nvPr/>
        </p:nvSpPr>
        <p:spPr>
          <a:xfrm>
            <a:off x="2890317" y="3262432"/>
            <a:ext cx="11081346" cy="1031875"/>
          </a:xfrm>
          <a:prstGeom prst="rect">
            <a:avLst/>
          </a:prstGeom>
        </p:spPr>
        <p:txBody>
          <a:bodyPr lIns="0" tIns="0" rIns="0" bIns="0" rtlCol="0" anchor="t">
            <a:spAutoFit/>
          </a:bodyPr>
          <a:lstStyle/>
          <a:p>
            <a:pPr algn="l">
              <a:lnSpc>
                <a:spcPts val="4249"/>
              </a:lnSpc>
              <a:spcBef>
                <a:spcPct val="0"/>
              </a:spcBef>
            </a:pPr>
            <a:r>
              <a:rPr lang="en-US" sz="2499">
                <a:solidFill>
                  <a:srgbClr val="FFFFFF">
                    <a:alpha val="80000"/>
                  </a:srgbClr>
                </a:solidFill>
                <a:latin typeface="Open Sans"/>
                <a:ea typeface="Open Sans"/>
                <a:cs typeface="Open Sans"/>
                <a:sym typeface="Open Sans"/>
              </a:rPr>
              <a:t>15, 15, 15, 18, 18, 18, 21, 21, 21, 24, 24, 24, 27, 27, 27, 34, 34, 34, 35, 35, 35, 40, 40, 40, 56, 56, 56</a:t>
            </a:r>
          </a:p>
        </p:txBody>
      </p:sp>
      <p:grpSp>
        <p:nvGrpSpPr>
          <p:cNvPr id="20" name="Group 20"/>
          <p:cNvGrpSpPr/>
          <p:nvPr/>
        </p:nvGrpSpPr>
        <p:grpSpPr>
          <a:xfrm>
            <a:off x="2890317" y="5140647"/>
            <a:ext cx="389240" cy="38924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2" name="TextBox 2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3" name="TextBox 23"/>
          <p:cNvSpPr txBox="1"/>
          <p:nvPr/>
        </p:nvSpPr>
        <p:spPr>
          <a:xfrm>
            <a:off x="3486087" y="5105913"/>
            <a:ext cx="11963859"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Nhận xét:</a:t>
            </a:r>
          </a:p>
        </p:txBody>
      </p:sp>
      <p:sp>
        <p:nvSpPr>
          <p:cNvPr id="24" name="TextBox 24"/>
          <p:cNvSpPr txBox="1"/>
          <p:nvPr/>
        </p:nvSpPr>
        <p:spPr>
          <a:xfrm>
            <a:off x="2850694" y="5763138"/>
            <a:ext cx="12559629" cy="1565275"/>
          </a:xfrm>
          <a:prstGeom prst="rect">
            <a:avLst/>
          </a:prstGeom>
        </p:spPr>
        <p:txBody>
          <a:bodyPr lIns="0" tIns="0" rIns="0" bIns="0" rtlCol="0" anchor="t">
            <a:spAutoFit/>
          </a:bodyPr>
          <a:lstStyle/>
          <a:p>
            <a:pPr marL="539749" lvl="1" indent="-269875" algn="l">
              <a:lnSpc>
                <a:spcPts val="4249"/>
              </a:lnSpc>
              <a:buFont typeface="Arial"/>
              <a:buChar char="•"/>
            </a:pPr>
            <a:r>
              <a:rPr lang="en-US" sz="2499">
                <a:solidFill>
                  <a:srgbClr val="FFFFFF">
                    <a:alpha val="80000"/>
                  </a:srgbClr>
                </a:solidFill>
                <a:latin typeface="Open Sans"/>
                <a:ea typeface="Open Sans"/>
                <a:cs typeface="Open Sans"/>
                <a:sym typeface="Open Sans"/>
              </a:rPr>
              <a:t>Kỹ thuật này giúp dữ liệu “mượt hơn”, giảm nhiễu cục bộ.</a:t>
            </a:r>
          </a:p>
          <a:p>
            <a:pPr marL="539749" lvl="1" indent="-269875" algn="l">
              <a:lnSpc>
                <a:spcPts val="4249"/>
              </a:lnSpc>
              <a:buFont typeface="Arial"/>
              <a:buChar char="•"/>
            </a:pPr>
            <a:r>
              <a:rPr lang="en-US" sz="2499">
                <a:solidFill>
                  <a:srgbClr val="FFFFFF">
                    <a:alpha val="80000"/>
                  </a:srgbClr>
                </a:solidFill>
                <a:latin typeface="Open Sans"/>
                <a:ea typeface="Open Sans"/>
                <a:cs typeface="Open Sans"/>
                <a:sym typeface="Open Sans"/>
              </a:rPr>
              <a:t>Nhưng có thể làm mất chi tiết, các giá trị gốc bị thay thế bởi trung bình nên mất đi sự đa dạng.</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7201498" y="690861"/>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4" name="TextBox 1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37</a:t>
            </a:r>
          </a:p>
        </p:txBody>
      </p:sp>
      <p:grpSp>
        <p:nvGrpSpPr>
          <p:cNvPr id="15" name="Group 15"/>
          <p:cNvGrpSpPr/>
          <p:nvPr/>
        </p:nvGrpSpPr>
        <p:grpSpPr>
          <a:xfrm>
            <a:off x="2770036" y="2305593"/>
            <a:ext cx="389240" cy="38924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8" name="TextBox 18"/>
          <p:cNvSpPr txBox="1"/>
          <p:nvPr/>
        </p:nvSpPr>
        <p:spPr>
          <a:xfrm>
            <a:off x="3365806" y="2270859"/>
            <a:ext cx="11288842"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b. Xác định giá trị ngoại lai (outliers)</a:t>
            </a:r>
          </a:p>
        </p:txBody>
      </p:sp>
      <p:sp>
        <p:nvSpPr>
          <p:cNvPr id="19" name="TextBox 19"/>
          <p:cNvSpPr txBox="1"/>
          <p:nvPr/>
        </p:nvSpPr>
        <p:spPr>
          <a:xfrm>
            <a:off x="2770036" y="2887662"/>
            <a:ext cx="12070212" cy="2632075"/>
          </a:xfrm>
          <a:prstGeom prst="rect">
            <a:avLst/>
          </a:prstGeom>
        </p:spPr>
        <p:txBody>
          <a:bodyPr lIns="0" tIns="0" rIns="0" bIns="0" rtlCol="0" anchor="t">
            <a:spAutoFit/>
          </a:bodyPr>
          <a:lstStyle/>
          <a:p>
            <a:pPr marL="539749" lvl="1" indent="-269875" algn="l">
              <a:lnSpc>
                <a:spcPts val="4249"/>
              </a:lnSpc>
              <a:buFont typeface="Arial"/>
              <a:buChar char="•"/>
            </a:pPr>
            <a:r>
              <a:rPr lang="en-US" sz="2499">
                <a:solidFill>
                  <a:srgbClr val="FFFFFF">
                    <a:alpha val="80000"/>
                  </a:srgbClr>
                </a:solidFill>
                <a:latin typeface="Open Sans"/>
                <a:ea typeface="Open Sans"/>
                <a:cs typeface="Open Sans"/>
                <a:sym typeface="Open Sans"/>
              </a:rPr>
              <a:t>Outlier thường là giá trị cách xa phần lớn dữ liệu.</a:t>
            </a:r>
          </a:p>
          <a:p>
            <a:pPr marL="539749" lvl="1" indent="-269875" algn="l">
              <a:lnSpc>
                <a:spcPts val="4249"/>
              </a:lnSpc>
              <a:buFont typeface="Arial"/>
              <a:buChar char="•"/>
            </a:pPr>
            <a:r>
              <a:rPr lang="en-US" sz="2499">
                <a:solidFill>
                  <a:srgbClr val="FFFFFF">
                    <a:alpha val="80000"/>
                  </a:srgbClr>
                </a:solidFill>
                <a:latin typeface="Open Sans"/>
                <a:ea typeface="Open Sans"/>
                <a:cs typeface="Open Sans"/>
                <a:sym typeface="Open Sans"/>
              </a:rPr>
              <a:t>Nhìn vào tập dữ liệu: hầu hết tuổi nằm trong khoảng 13 – 46, nhưng 70 cách khá xa.</a:t>
            </a:r>
          </a:p>
          <a:p>
            <a:pPr algn="l">
              <a:lnSpc>
                <a:spcPts val="4249"/>
              </a:lnSpc>
            </a:pPr>
            <a:r>
              <a:rPr lang="en-US" sz="2499">
                <a:solidFill>
                  <a:srgbClr val="FFFFFF">
                    <a:alpha val="80000"/>
                  </a:srgbClr>
                </a:solidFill>
                <a:latin typeface="Open Sans"/>
                <a:ea typeface="Open Sans"/>
                <a:cs typeface="Open Sans"/>
                <a:sym typeface="Open Sans"/>
              </a:rPr>
              <a:t>   → Vậy 70 là outlier.</a:t>
            </a:r>
          </a:p>
          <a:p>
            <a:pPr algn="l">
              <a:lnSpc>
                <a:spcPts val="4249"/>
              </a:lnSpc>
              <a:spcBef>
                <a:spcPct val="0"/>
              </a:spcBef>
            </a:pPr>
            <a:endParaRPr lang="en-US" sz="2499">
              <a:solidFill>
                <a:srgbClr val="FFFFFF">
                  <a:alpha val="80000"/>
                </a:srgbClr>
              </a:solidFill>
              <a:latin typeface="Open Sans"/>
              <a:ea typeface="Open Sans"/>
              <a:cs typeface="Open Sans"/>
              <a:sym typeface="Open Sans"/>
            </a:endParaRPr>
          </a:p>
        </p:txBody>
      </p:sp>
      <p:grpSp>
        <p:nvGrpSpPr>
          <p:cNvPr id="20" name="Group 20"/>
          <p:cNvGrpSpPr/>
          <p:nvPr/>
        </p:nvGrpSpPr>
        <p:grpSpPr>
          <a:xfrm>
            <a:off x="2763715" y="5746015"/>
            <a:ext cx="389240" cy="389240"/>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2" name="TextBox 2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3" name="TextBox 23"/>
          <p:cNvSpPr txBox="1"/>
          <p:nvPr/>
        </p:nvSpPr>
        <p:spPr>
          <a:xfrm>
            <a:off x="3359485" y="5711282"/>
            <a:ext cx="11963859" cy="514350"/>
          </a:xfrm>
          <a:prstGeom prst="rect">
            <a:avLst/>
          </a:prstGeom>
        </p:spPr>
        <p:txBody>
          <a:bodyPr lIns="0" tIns="0" rIns="0" bIns="0" rtlCol="0" anchor="t">
            <a:spAutoFit/>
          </a:bodyPr>
          <a:lstStyle/>
          <a:p>
            <a:pPr algn="l">
              <a:lnSpc>
                <a:spcPts val="4200"/>
              </a:lnSpc>
            </a:pPr>
            <a:r>
              <a:rPr lang="en-US" sz="3000" b="1" spc="192">
                <a:solidFill>
                  <a:srgbClr val="FFFFFF"/>
                </a:solidFill>
                <a:latin typeface="Montserrat Bold"/>
                <a:ea typeface="Montserrat Bold"/>
                <a:cs typeface="Montserrat Bold"/>
                <a:sym typeface="Montserrat Bold"/>
              </a:rPr>
              <a:t>c. Các phương pháp khác để data smoothing</a:t>
            </a:r>
          </a:p>
        </p:txBody>
      </p:sp>
      <p:sp>
        <p:nvSpPr>
          <p:cNvPr id="24" name="TextBox 24"/>
          <p:cNvSpPr txBox="1"/>
          <p:nvPr/>
        </p:nvSpPr>
        <p:spPr>
          <a:xfrm>
            <a:off x="2964655" y="6416132"/>
            <a:ext cx="12559629" cy="1565275"/>
          </a:xfrm>
          <a:prstGeom prst="rect">
            <a:avLst/>
          </a:prstGeom>
        </p:spPr>
        <p:txBody>
          <a:bodyPr lIns="0" tIns="0" rIns="0" bIns="0" rtlCol="0" anchor="t">
            <a:spAutoFit/>
          </a:bodyPr>
          <a:lstStyle/>
          <a:p>
            <a:pPr algn="l">
              <a:lnSpc>
                <a:spcPts val="4249"/>
              </a:lnSpc>
            </a:pPr>
            <a:r>
              <a:rPr lang="en-US" sz="2499">
                <a:solidFill>
                  <a:srgbClr val="FFFFFF">
                    <a:alpha val="80000"/>
                  </a:srgbClr>
                </a:solidFill>
                <a:latin typeface="Open Sans"/>
                <a:ea typeface="Open Sans"/>
                <a:cs typeface="Open Sans"/>
                <a:sym typeface="Open Sans"/>
              </a:rPr>
              <a:t>Ngoài smoothing by bin means, còn có:</a:t>
            </a:r>
          </a:p>
          <a:p>
            <a:pPr marL="539749" lvl="1" indent="-269875" algn="l">
              <a:lnSpc>
                <a:spcPts val="4249"/>
              </a:lnSpc>
              <a:buAutoNum type="arabicPeriod"/>
            </a:pPr>
            <a:r>
              <a:rPr lang="en-US" sz="2499">
                <a:solidFill>
                  <a:srgbClr val="FFFFFF">
                    <a:alpha val="80000"/>
                  </a:srgbClr>
                </a:solidFill>
                <a:latin typeface="Open Sans"/>
                <a:ea typeface="Open Sans"/>
                <a:cs typeface="Open Sans"/>
                <a:sym typeface="Open Sans"/>
              </a:rPr>
              <a:t>Smoothing by bin boundaries → thay bằng giá trị biên gần nhất trong bin.</a:t>
            </a:r>
          </a:p>
          <a:p>
            <a:pPr marL="539749" lvl="1" indent="-269875" algn="l">
              <a:lnSpc>
                <a:spcPts val="4249"/>
              </a:lnSpc>
              <a:buAutoNum type="arabicPeriod"/>
            </a:pPr>
            <a:r>
              <a:rPr lang="en-US" sz="2499">
                <a:solidFill>
                  <a:srgbClr val="FFFFFF">
                    <a:alpha val="80000"/>
                  </a:srgbClr>
                </a:solidFill>
                <a:latin typeface="Open Sans"/>
                <a:ea typeface="Open Sans"/>
                <a:cs typeface="Open Sans"/>
                <a:sym typeface="Open Sans"/>
              </a:rPr>
              <a:t>Smoothing by bin median → thay bằng giá trị trung vị trong bin.</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7143696" y="690861"/>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357611" y="-1286368"/>
            <a:ext cx="3086100" cy="308610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743479" y="690861"/>
            <a:ext cx="1191540" cy="119154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4" name="TextBox 1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38</a:t>
            </a:r>
          </a:p>
        </p:txBody>
      </p:sp>
      <p:grpSp>
        <p:nvGrpSpPr>
          <p:cNvPr id="15" name="Group 15"/>
          <p:cNvGrpSpPr/>
          <p:nvPr/>
        </p:nvGrpSpPr>
        <p:grpSpPr>
          <a:xfrm>
            <a:off x="2952520" y="1820518"/>
            <a:ext cx="779071" cy="779071"/>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8" name="TextBox 18"/>
          <p:cNvSpPr txBox="1"/>
          <p:nvPr/>
        </p:nvSpPr>
        <p:spPr>
          <a:xfrm>
            <a:off x="4144965" y="1779660"/>
            <a:ext cx="6582223" cy="819928"/>
          </a:xfrm>
          <a:prstGeom prst="rect">
            <a:avLst/>
          </a:prstGeom>
        </p:spPr>
        <p:txBody>
          <a:bodyPr lIns="0" tIns="0" rIns="0" bIns="0" rtlCol="0" anchor="t">
            <a:spAutoFit/>
          </a:bodyPr>
          <a:lstStyle/>
          <a:p>
            <a:pPr algn="l">
              <a:lnSpc>
                <a:spcPts val="6817"/>
              </a:lnSpc>
            </a:pPr>
            <a:r>
              <a:rPr lang="en-US" sz="4869" b="1" spc="311">
                <a:solidFill>
                  <a:srgbClr val="FFFFFF"/>
                </a:solidFill>
                <a:latin typeface="Montserrat Bold"/>
                <a:ea typeface="Montserrat Bold"/>
                <a:cs typeface="Montserrat Bold"/>
                <a:sym typeface="Montserrat Bold"/>
              </a:rPr>
              <a:t>2.15.</a:t>
            </a:r>
          </a:p>
        </p:txBody>
      </p:sp>
      <p:sp>
        <p:nvSpPr>
          <p:cNvPr id="19" name="TextBox 19"/>
          <p:cNvSpPr txBox="1"/>
          <p:nvPr/>
        </p:nvSpPr>
        <p:spPr>
          <a:xfrm>
            <a:off x="2952520" y="2933268"/>
            <a:ext cx="12382959" cy="1198005"/>
          </a:xfrm>
          <a:prstGeom prst="rect">
            <a:avLst/>
          </a:prstGeom>
        </p:spPr>
        <p:txBody>
          <a:bodyPr lIns="0" tIns="0" rIns="0" bIns="0" rtlCol="0" anchor="t">
            <a:spAutoFit/>
          </a:bodyPr>
          <a:lstStyle/>
          <a:p>
            <a:pPr marL="623904" lvl="1" indent="-311952" algn="l">
              <a:lnSpc>
                <a:spcPts val="4912"/>
              </a:lnSpc>
              <a:buFont typeface="Arial"/>
              <a:buChar char="•"/>
            </a:pPr>
            <a:r>
              <a:rPr lang="en-US" sz="2889">
                <a:solidFill>
                  <a:srgbClr val="FFFFFF">
                    <a:alpha val="80000"/>
                  </a:srgbClr>
                </a:solidFill>
                <a:latin typeface="Open Sans"/>
                <a:ea typeface="Open Sans"/>
                <a:cs typeface="Open Sans"/>
                <a:sym typeface="Open Sans"/>
              </a:rPr>
              <a:t>Thảo</a:t>
            </a:r>
            <a:r>
              <a:rPr lang="en-US" sz="2889" u="none" strike="noStrike">
                <a:solidFill>
                  <a:srgbClr val="FFFFFF">
                    <a:alpha val="80000"/>
                  </a:srgbClr>
                </a:solidFill>
                <a:latin typeface="Open Sans"/>
                <a:ea typeface="Open Sans"/>
                <a:cs typeface="Open Sans"/>
                <a:sym typeface="Open Sans"/>
              </a:rPr>
              <a:t> luận các vấn đề cần xem xét trong quá trình tích hợp dữ liệu (Data integration).</a:t>
            </a:r>
          </a:p>
        </p:txBody>
      </p:sp>
      <p:sp>
        <p:nvSpPr>
          <p:cNvPr id="20" name="TextBox 20"/>
          <p:cNvSpPr txBox="1"/>
          <p:nvPr/>
        </p:nvSpPr>
        <p:spPr>
          <a:xfrm>
            <a:off x="2952520" y="6005674"/>
            <a:ext cx="12382959" cy="578499"/>
          </a:xfrm>
          <a:prstGeom prst="rect">
            <a:avLst/>
          </a:prstGeom>
        </p:spPr>
        <p:txBody>
          <a:bodyPr lIns="0" tIns="0" rIns="0" bIns="0" rtlCol="0" anchor="t">
            <a:spAutoFit/>
          </a:bodyPr>
          <a:lstStyle/>
          <a:p>
            <a:pPr algn="ctr">
              <a:lnSpc>
                <a:spcPts val="4912"/>
              </a:lnSpc>
            </a:pPr>
            <a:r>
              <a:rPr lang="en-US" sz="2889">
                <a:solidFill>
                  <a:srgbClr val="FFFFFF">
                    <a:alpha val="80000"/>
                  </a:srgbClr>
                </a:solidFill>
                <a:latin typeface="Open Sans"/>
                <a:ea typeface="Open Sans"/>
                <a:cs typeface="Open Sans"/>
                <a:sym typeface="Open Sans"/>
              </a:rPr>
              <a:t>( Là phần 2.4.3 đã</a:t>
            </a:r>
            <a:r>
              <a:rPr lang="en-US" sz="2889" u="none" strike="noStrike">
                <a:solidFill>
                  <a:srgbClr val="FFFFFF">
                    <a:alpha val="80000"/>
                  </a:srgbClr>
                </a:solidFill>
                <a:latin typeface="Open Sans"/>
                <a:ea typeface="Open Sans"/>
                <a:cs typeface="Open Sans"/>
                <a:sym typeface="Open Sans"/>
              </a:rPr>
              <a:t> được trình bày! )</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sp>
      <p:grpSp>
        <p:nvGrpSpPr>
          <p:cNvPr id="3" name="Group 3"/>
          <p:cNvGrpSpPr/>
          <p:nvPr/>
        </p:nvGrpSpPr>
        <p:grpSpPr>
          <a:xfrm>
            <a:off x="-1357611" y="-1286368"/>
            <a:ext cx="3086100" cy="308610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5" name="TextBox 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6" name="TextBox 6"/>
          <p:cNvSpPr txBox="1"/>
          <p:nvPr/>
        </p:nvSpPr>
        <p:spPr>
          <a:xfrm>
            <a:off x="1885863" y="3538238"/>
            <a:ext cx="14516274" cy="3912784"/>
          </a:xfrm>
          <a:prstGeom prst="rect">
            <a:avLst/>
          </a:prstGeom>
        </p:spPr>
        <p:txBody>
          <a:bodyPr lIns="0" tIns="0" rIns="0" bIns="0" rtlCol="0" anchor="t">
            <a:spAutoFit/>
          </a:bodyPr>
          <a:lstStyle/>
          <a:p>
            <a:pPr algn="ctr">
              <a:lnSpc>
                <a:spcPts val="30866"/>
              </a:lnSpc>
            </a:pPr>
            <a:r>
              <a:rPr lang="en-US" sz="25721">
                <a:solidFill>
                  <a:srgbClr val="FF4454"/>
                </a:solidFill>
                <a:latin typeface="Anton"/>
                <a:ea typeface="Anton"/>
                <a:cs typeface="Anton"/>
                <a:sym typeface="Anton"/>
              </a:rPr>
              <a:t>THANK YOU</a:t>
            </a:r>
          </a:p>
        </p:txBody>
      </p:sp>
      <p:grpSp>
        <p:nvGrpSpPr>
          <p:cNvPr id="7" name="Group 7"/>
          <p:cNvGrpSpPr/>
          <p:nvPr/>
        </p:nvGrpSpPr>
        <p:grpSpPr>
          <a:xfrm>
            <a:off x="743479" y="604597"/>
            <a:ext cx="1191540" cy="1191540"/>
            <a:chOff x="0" y="29422"/>
            <a:chExt cx="812800" cy="812800"/>
          </a:xfrm>
        </p:grpSpPr>
        <p:sp>
          <p:nvSpPr>
            <p:cNvPr id="8" name="Freeform 8"/>
            <p:cNvSpPr/>
            <p:nvPr/>
          </p:nvSpPr>
          <p:spPr>
            <a:xfrm>
              <a:off x="0" y="29422"/>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9" name="TextBox 9"/>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0" name="Group 10"/>
          <p:cNvGrpSpPr/>
          <p:nvPr/>
        </p:nvGrpSpPr>
        <p:grpSpPr>
          <a:xfrm>
            <a:off x="16241813" y="8802151"/>
            <a:ext cx="3086100" cy="308610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2" name="TextBox 1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3" name="Group 13"/>
          <p:cNvGrpSpPr/>
          <p:nvPr/>
        </p:nvGrpSpPr>
        <p:grpSpPr>
          <a:xfrm>
            <a:off x="16241813" y="8440825"/>
            <a:ext cx="1191540" cy="119154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6" name="Group 16"/>
          <p:cNvGrpSpPr/>
          <p:nvPr/>
        </p:nvGrpSpPr>
        <p:grpSpPr>
          <a:xfrm>
            <a:off x="828916" y="9058516"/>
            <a:ext cx="399568" cy="399568"/>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8" name="TextBox 18"/>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9" name="Group 19"/>
          <p:cNvGrpSpPr/>
          <p:nvPr/>
        </p:nvGrpSpPr>
        <p:grpSpPr>
          <a:xfrm>
            <a:off x="16402137" y="1525959"/>
            <a:ext cx="712885" cy="712885"/>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1" name="TextBox 2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22" name="Group 22"/>
          <p:cNvGrpSpPr/>
          <p:nvPr/>
        </p:nvGrpSpPr>
        <p:grpSpPr>
          <a:xfrm>
            <a:off x="12175205" y="2696218"/>
            <a:ext cx="3438827" cy="737246"/>
            <a:chOff x="0" y="0"/>
            <a:chExt cx="1895622" cy="406400"/>
          </a:xfrm>
        </p:grpSpPr>
        <p:sp>
          <p:nvSpPr>
            <p:cNvPr id="23" name="Freeform 23"/>
            <p:cNvSpPr/>
            <p:nvPr/>
          </p:nvSpPr>
          <p:spPr>
            <a:xfrm>
              <a:off x="0" y="0"/>
              <a:ext cx="1895622" cy="406400"/>
            </a:xfrm>
            <a:custGeom>
              <a:avLst/>
              <a:gdLst/>
              <a:ahLst/>
              <a:cxnLst/>
              <a:rect l="l" t="t" r="r" b="b"/>
              <a:pathLst>
                <a:path w="1895622" h="406400">
                  <a:moveTo>
                    <a:pt x="1692422" y="0"/>
                  </a:moveTo>
                  <a:cubicBezTo>
                    <a:pt x="1804646" y="0"/>
                    <a:pt x="1895622" y="90976"/>
                    <a:pt x="1895622" y="203200"/>
                  </a:cubicBezTo>
                  <a:cubicBezTo>
                    <a:pt x="1895622" y="315424"/>
                    <a:pt x="1804646" y="406400"/>
                    <a:pt x="1692422" y="406400"/>
                  </a:cubicBezTo>
                  <a:lnTo>
                    <a:pt x="203200" y="406400"/>
                  </a:lnTo>
                  <a:cubicBezTo>
                    <a:pt x="90976" y="406400"/>
                    <a:pt x="0" y="315424"/>
                    <a:pt x="0" y="203200"/>
                  </a:cubicBezTo>
                  <a:cubicBezTo>
                    <a:pt x="0" y="90976"/>
                    <a:pt x="90976" y="0"/>
                    <a:pt x="203200" y="0"/>
                  </a:cubicBezTo>
                  <a:close/>
                </a:path>
              </a:pathLst>
            </a:custGeom>
            <a:gradFill rotWithShape="1">
              <a:gsLst>
                <a:gs pos="0">
                  <a:srgbClr val="DC0E20">
                    <a:alpha val="100000"/>
                  </a:srgbClr>
                </a:gs>
                <a:gs pos="100000">
                  <a:srgbClr val="FF4454">
                    <a:alpha val="100000"/>
                  </a:srgbClr>
                </a:gs>
              </a:gsLst>
              <a:lin ang="0"/>
            </a:gradFill>
            <a:ln cap="sq">
              <a:noFill/>
              <a:prstDash val="solid"/>
              <a:miter/>
            </a:ln>
          </p:spPr>
        </p:sp>
        <p:sp>
          <p:nvSpPr>
            <p:cNvPr id="24" name="TextBox 24"/>
            <p:cNvSpPr txBox="1"/>
            <p:nvPr/>
          </p:nvSpPr>
          <p:spPr>
            <a:xfrm>
              <a:off x="0" y="-47625"/>
              <a:ext cx="1895622" cy="454025"/>
            </a:xfrm>
            <a:prstGeom prst="rect">
              <a:avLst/>
            </a:prstGeom>
          </p:spPr>
          <p:txBody>
            <a:bodyPr lIns="31690" tIns="31690" rIns="31690" bIns="31690" rtlCol="0" anchor="ctr"/>
            <a:lstStyle/>
            <a:p>
              <a:pPr marL="0" lvl="0" indent="0" algn="ctr">
                <a:lnSpc>
                  <a:spcPts val="3220"/>
                </a:lnSpc>
                <a:spcBef>
                  <a:spcPct val="0"/>
                </a:spcBef>
              </a:pPr>
              <a:endParaRPr/>
            </a:p>
          </p:txBody>
        </p:sp>
      </p:grpSp>
      <p:sp>
        <p:nvSpPr>
          <p:cNvPr id="25" name="TextBox 25"/>
          <p:cNvSpPr txBox="1"/>
          <p:nvPr/>
        </p:nvSpPr>
        <p:spPr>
          <a:xfrm>
            <a:off x="12344237" y="2834418"/>
            <a:ext cx="3100763" cy="413901"/>
          </a:xfrm>
          <a:prstGeom prst="rect">
            <a:avLst/>
          </a:prstGeom>
        </p:spPr>
        <p:txBody>
          <a:bodyPr lIns="0" tIns="0" rIns="0" bIns="0" rtlCol="0" anchor="t">
            <a:spAutoFit/>
          </a:bodyPr>
          <a:lstStyle/>
          <a:p>
            <a:pPr algn="ctr">
              <a:lnSpc>
                <a:spcPts val="3436"/>
              </a:lnSpc>
            </a:pPr>
            <a:r>
              <a:rPr lang="en-US" sz="2454" b="1">
                <a:solidFill>
                  <a:srgbClr val="FFFFFF"/>
                </a:solidFill>
                <a:latin typeface="Montserrat Bold"/>
                <a:ea typeface="Montserrat Bold"/>
                <a:cs typeface="Montserrat Bold"/>
                <a:sym typeface="Montserrat Bold"/>
              </a:rPr>
              <a:t>See You Next</a:t>
            </a:r>
          </a:p>
        </p:txBody>
      </p:sp>
      <p:sp>
        <p:nvSpPr>
          <p:cNvPr id="26" name="TextBox 2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39</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5716250" y="8743950"/>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837583" y="1599948"/>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2156625" y="3430234"/>
            <a:ext cx="389240" cy="38924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1" name="TextBox 11"/>
          <p:cNvSpPr txBox="1"/>
          <p:nvPr/>
        </p:nvSpPr>
        <p:spPr>
          <a:xfrm>
            <a:off x="2025019" y="247157"/>
            <a:ext cx="14237963" cy="2867025"/>
          </a:xfrm>
          <a:prstGeom prst="rect">
            <a:avLst/>
          </a:prstGeom>
        </p:spPr>
        <p:txBody>
          <a:bodyPr lIns="0" tIns="0" rIns="0" bIns="0" rtlCol="0" anchor="t">
            <a:spAutoFit/>
          </a:bodyPr>
          <a:lstStyle/>
          <a:p>
            <a:pPr algn="ctr">
              <a:lnSpc>
                <a:spcPts val="11275"/>
              </a:lnSpc>
            </a:pPr>
            <a:r>
              <a:rPr lang="en-US" sz="9396">
                <a:solidFill>
                  <a:srgbClr val="FF4454"/>
                </a:solidFill>
                <a:latin typeface="Anton"/>
                <a:ea typeface="Anton"/>
                <a:cs typeface="Anton"/>
                <a:sym typeface="Anton"/>
              </a:rPr>
              <a:t>CÁC YẾU TỐ CHÍNH CỦA CHẤT LƯỢNG DỮ LIỆU</a:t>
            </a:r>
          </a:p>
        </p:txBody>
      </p:sp>
      <p:sp>
        <p:nvSpPr>
          <p:cNvPr id="12" name="TextBox 12"/>
          <p:cNvSpPr txBox="1"/>
          <p:nvPr/>
        </p:nvSpPr>
        <p:spPr>
          <a:xfrm>
            <a:off x="2752395" y="3405026"/>
            <a:ext cx="3288615" cy="843073"/>
          </a:xfrm>
          <a:prstGeom prst="rect">
            <a:avLst/>
          </a:prstGeom>
        </p:spPr>
        <p:txBody>
          <a:bodyPr lIns="0" tIns="0" rIns="0" bIns="0" rtlCol="0" anchor="t">
            <a:spAutoFit/>
          </a:bodyPr>
          <a:lstStyle/>
          <a:p>
            <a:pPr algn="l">
              <a:lnSpc>
                <a:spcPts val="3406"/>
              </a:lnSpc>
            </a:pPr>
            <a:r>
              <a:rPr lang="en-US" sz="2433" b="1" spc="155">
                <a:solidFill>
                  <a:srgbClr val="FFFFFF"/>
                </a:solidFill>
                <a:latin typeface="Montserrat Bold"/>
                <a:ea typeface="Montserrat Bold"/>
                <a:cs typeface="Montserrat Bold"/>
                <a:sym typeface="Montserrat Bold"/>
              </a:rPr>
              <a:t>Độ chính xác (Accuracy)</a:t>
            </a:r>
          </a:p>
        </p:txBody>
      </p:sp>
      <p:sp>
        <p:nvSpPr>
          <p:cNvPr id="13" name="TextBox 13"/>
          <p:cNvSpPr txBox="1"/>
          <p:nvPr/>
        </p:nvSpPr>
        <p:spPr>
          <a:xfrm>
            <a:off x="2157599" y="4190949"/>
            <a:ext cx="6986401" cy="466725"/>
          </a:xfrm>
          <a:prstGeom prst="rect">
            <a:avLst/>
          </a:prstGeom>
        </p:spPr>
        <p:txBody>
          <a:bodyPr lIns="0" tIns="0" rIns="0" bIns="0" rtlCol="0" anchor="t">
            <a:spAutoFit/>
          </a:bodyPr>
          <a:lstStyle/>
          <a:p>
            <a:pPr marL="0" lvl="0" indent="0" algn="l">
              <a:lnSpc>
                <a:spcPts val="4079"/>
              </a:lnSpc>
              <a:spcBef>
                <a:spcPct val="0"/>
              </a:spcBef>
            </a:pPr>
            <a:r>
              <a:rPr lang="en-US" sz="2399">
                <a:solidFill>
                  <a:srgbClr val="FFFFFF">
                    <a:alpha val="80000"/>
                  </a:srgbClr>
                </a:solidFill>
                <a:latin typeface="Open Sans"/>
                <a:ea typeface="Open Sans"/>
                <a:cs typeface="Open Sans"/>
                <a:sym typeface="Open Sans"/>
              </a:rPr>
              <a:t>Dữ liệu có đúng sự thật không?</a:t>
            </a:r>
          </a:p>
        </p:txBody>
      </p:sp>
      <p:grpSp>
        <p:nvGrpSpPr>
          <p:cNvPr id="14" name="Group 14"/>
          <p:cNvGrpSpPr/>
          <p:nvPr/>
        </p:nvGrpSpPr>
        <p:grpSpPr>
          <a:xfrm>
            <a:off x="9841800" y="5235188"/>
            <a:ext cx="389240" cy="38924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6" name="TextBox 16"/>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7" name="TextBox 17"/>
          <p:cNvSpPr txBox="1"/>
          <p:nvPr/>
        </p:nvSpPr>
        <p:spPr>
          <a:xfrm>
            <a:off x="10437570" y="5209980"/>
            <a:ext cx="3288615" cy="843073"/>
          </a:xfrm>
          <a:prstGeom prst="rect">
            <a:avLst/>
          </a:prstGeom>
        </p:spPr>
        <p:txBody>
          <a:bodyPr lIns="0" tIns="0" rIns="0" bIns="0" rtlCol="0" anchor="t">
            <a:spAutoFit/>
          </a:bodyPr>
          <a:lstStyle/>
          <a:p>
            <a:pPr algn="l">
              <a:lnSpc>
                <a:spcPts val="3406"/>
              </a:lnSpc>
            </a:pPr>
            <a:r>
              <a:rPr lang="en-US" sz="2433" b="1" spc="155">
                <a:solidFill>
                  <a:srgbClr val="FFFFFF"/>
                </a:solidFill>
                <a:latin typeface="Montserrat Bold"/>
                <a:ea typeface="Montserrat Bold"/>
                <a:cs typeface="Montserrat Bold"/>
                <a:sym typeface="Montserrat Bold"/>
              </a:rPr>
              <a:t>Độ tin cậy (Believability)</a:t>
            </a:r>
          </a:p>
        </p:txBody>
      </p:sp>
      <p:sp>
        <p:nvSpPr>
          <p:cNvPr id="18" name="TextBox 18"/>
          <p:cNvSpPr txBox="1"/>
          <p:nvPr/>
        </p:nvSpPr>
        <p:spPr>
          <a:xfrm>
            <a:off x="9841800" y="5962240"/>
            <a:ext cx="6986401" cy="466725"/>
          </a:xfrm>
          <a:prstGeom prst="rect">
            <a:avLst/>
          </a:prstGeom>
        </p:spPr>
        <p:txBody>
          <a:bodyPr lIns="0" tIns="0" rIns="0" bIns="0" rtlCol="0" anchor="t">
            <a:spAutoFit/>
          </a:bodyPr>
          <a:lstStyle/>
          <a:p>
            <a:pPr marL="0" lvl="0" indent="0" algn="l">
              <a:lnSpc>
                <a:spcPts val="4079"/>
              </a:lnSpc>
              <a:spcBef>
                <a:spcPct val="0"/>
              </a:spcBef>
            </a:pPr>
            <a:r>
              <a:rPr lang="en-US" sz="2399">
                <a:solidFill>
                  <a:srgbClr val="FFFFFF">
                    <a:alpha val="80000"/>
                  </a:srgbClr>
                </a:solidFill>
                <a:latin typeface="Open Sans"/>
                <a:ea typeface="Open Sans"/>
                <a:cs typeface="Open Sans"/>
                <a:sym typeface="Open Sans"/>
              </a:rPr>
              <a:t>Người dùng có tin tưởng dữ liệu này không?</a:t>
            </a:r>
          </a:p>
        </p:txBody>
      </p:sp>
      <p:grpSp>
        <p:nvGrpSpPr>
          <p:cNvPr id="19" name="Group 19"/>
          <p:cNvGrpSpPr/>
          <p:nvPr/>
        </p:nvGrpSpPr>
        <p:grpSpPr>
          <a:xfrm>
            <a:off x="2157599" y="5201526"/>
            <a:ext cx="389240" cy="38924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1" name="TextBox 2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2" name="TextBox 22"/>
          <p:cNvSpPr txBox="1"/>
          <p:nvPr/>
        </p:nvSpPr>
        <p:spPr>
          <a:xfrm>
            <a:off x="2753369" y="5176317"/>
            <a:ext cx="3288615" cy="843073"/>
          </a:xfrm>
          <a:prstGeom prst="rect">
            <a:avLst/>
          </a:prstGeom>
        </p:spPr>
        <p:txBody>
          <a:bodyPr lIns="0" tIns="0" rIns="0" bIns="0" rtlCol="0" anchor="t">
            <a:spAutoFit/>
          </a:bodyPr>
          <a:lstStyle/>
          <a:p>
            <a:pPr algn="l">
              <a:lnSpc>
                <a:spcPts val="3406"/>
              </a:lnSpc>
            </a:pPr>
            <a:r>
              <a:rPr lang="en-US" sz="2433" b="1" spc="155">
                <a:solidFill>
                  <a:srgbClr val="FFFFFF"/>
                </a:solidFill>
                <a:latin typeface="Montserrat Bold"/>
                <a:ea typeface="Montserrat Bold"/>
                <a:cs typeface="Montserrat Bold"/>
                <a:sym typeface="Montserrat Bold"/>
              </a:rPr>
              <a:t>Tính đầy đủ (Completeness)</a:t>
            </a:r>
          </a:p>
        </p:txBody>
      </p:sp>
      <p:sp>
        <p:nvSpPr>
          <p:cNvPr id="23" name="TextBox 23"/>
          <p:cNvSpPr txBox="1"/>
          <p:nvPr/>
        </p:nvSpPr>
        <p:spPr>
          <a:xfrm>
            <a:off x="2156625" y="5962240"/>
            <a:ext cx="6986401" cy="466725"/>
          </a:xfrm>
          <a:prstGeom prst="rect">
            <a:avLst/>
          </a:prstGeom>
        </p:spPr>
        <p:txBody>
          <a:bodyPr lIns="0" tIns="0" rIns="0" bIns="0" rtlCol="0" anchor="t">
            <a:spAutoFit/>
          </a:bodyPr>
          <a:lstStyle/>
          <a:p>
            <a:pPr marL="0" lvl="0" indent="0" algn="l">
              <a:lnSpc>
                <a:spcPts val="4079"/>
              </a:lnSpc>
              <a:spcBef>
                <a:spcPct val="0"/>
              </a:spcBef>
            </a:pPr>
            <a:r>
              <a:rPr lang="en-US" sz="2399">
                <a:solidFill>
                  <a:srgbClr val="FFFFFF">
                    <a:alpha val="80000"/>
                  </a:srgbClr>
                </a:solidFill>
                <a:latin typeface="Open Sans"/>
                <a:ea typeface="Open Sans"/>
                <a:cs typeface="Open Sans"/>
                <a:sym typeface="Open Sans"/>
              </a:rPr>
              <a:t>Có thiếu dư liệu quan trọng không?</a:t>
            </a:r>
          </a:p>
        </p:txBody>
      </p:sp>
      <p:grpSp>
        <p:nvGrpSpPr>
          <p:cNvPr id="24" name="Group 24"/>
          <p:cNvGrpSpPr/>
          <p:nvPr/>
        </p:nvGrpSpPr>
        <p:grpSpPr>
          <a:xfrm>
            <a:off x="9851182" y="7025530"/>
            <a:ext cx="389240" cy="389240"/>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6" name="TextBox 26"/>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7" name="TextBox 27"/>
          <p:cNvSpPr txBox="1"/>
          <p:nvPr/>
        </p:nvSpPr>
        <p:spPr>
          <a:xfrm>
            <a:off x="10446952" y="7000322"/>
            <a:ext cx="5775896" cy="843073"/>
          </a:xfrm>
          <a:prstGeom prst="rect">
            <a:avLst/>
          </a:prstGeom>
        </p:spPr>
        <p:txBody>
          <a:bodyPr lIns="0" tIns="0" rIns="0" bIns="0" rtlCol="0" anchor="t">
            <a:spAutoFit/>
          </a:bodyPr>
          <a:lstStyle/>
          <a:p>
            <a:pPr algn="l">
              <a:lnSpc>
                <a:spcPts val="3406"/>
              </a:lnSpc>
            </a:pPr>
            <a:r>
              <a:rPr lang="en-US" sz="2433" b="1" spc="155">
                <a:solidFill>
                  <a:srgbClr val="FFFFFF"/>
                </a:solidFill>
                <a:latin typeface="Montserrat Bold"/>
                <a:ea typeface="Montserrat Bold"/>
                <a:cs typeface="Montserrat Bold"/>
                <a:sym typeface="Montserrat Bold"/>
              </a:rPr>
              <a:t>Khả năng diễn giải (Interpretability)</a:t>
            </a:r>
          </a:p>
        </p:txBody>
      </p:sp>
      <p:sp>
        <p:nvSpPr>
          <p:cNvPr id="28" name="TextBox 28"/>
          <p:cNvSpPr txBox="1"/>
          <p:nvPr/>
        </p:nvSpPr>
        <p:spPr>
          <a:xfrm>
            <a:off x="9851182" y="7789611"/>
            <a:ext cx="6986401" cy="981075"/>
          </a:xfrm>
          <a:prstGeom prst="rect">
            <a:avLst/>
          </a:prstGeom>
        </p:spPr>
        <p:txBody>
          <a:bodyPr lIns="0" tIns="0" rIns="0" bIns="0" rtlCol="0" anchor="t">
            <a:spAutoFit/>
          </a:bodyPr>
          <a:lstStyle/>
          <a:p>
            <a:pPr marL="0" lvl="0" indent="0" algn="l">
              <a:lnSpc>
                <a:spcPts val="4079"/>
              </a:lnSpc>
              <a:spcBef>
                <a:spcPct val="0"/>
              </a:spcBef>
            </a:pPr>
            <a:r>
              <a:rPr lang="en-US" sz="2399">
                <a:solidFill>
                  <a:srgbClr val="FFFFFF">
                    <a:alpha val="80000"/>
                  </a:srgbClr>
                </a:solidFill>
                <a:latin typeface="Open Sans"/>
                <a:ea typeface="Open Sans"/>
                <a:cs typeface="Open Sans"/>
                <a:sym typeface="Open Sans"/>
              </a:rPr>
              <a:t>Dữ liệu có dễ hiểu, dễ đọc với người sử dụng không?</a:t>
            </a:r>
          </a:p>
        </p:txBody>
      </p:sp>
      <p:grpSp>
        <p:nvGrpSpPr>
          <p:cNvPr id="29" name="Group 29"/>
          <p:cNvGrpSpPr/>
          <p:nvPr/>
        </p:nvGrpSpPr>
        <p:grpSpPr>
          <a:xfrm>
            <a:off x="-1357611" y="-1286368"/>
            <a:ext cx="3086100" cy="3086100"/>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31" name="TextBox 3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32" name="Group 32"/>
          <p:cNvGrpSpPr/>
          <p:nvPr/>
        </p:nvGrpSpPr>
        <p:grpSpPr>
          <a:xfrm>
            <a:off x="743479" y="690861"/>
            <a:ext cx="1191540" cy="1191540"/>
            <a:chOff x="0" y="0"/>
            <a:chExt cx="812800" cy="812800"/>
          </a:xfrm>
        </p:grpSpPr>
        <p:sp>
          <p:nvSpPr>
            <p:cNvPr id="33" name="Freeform 3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34" name="TextBox 3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35" name="Group 35"/>
          <p:cNvGrpSpPr/>
          <p:nvPr/>
        </p:nvGrpSpPr>
        <p:grpSpPr>
          <a:xfrm>
            <a:off x="2158573" y="7047947"/>
            <a:ext cx="389240" cy="389240"/>
            <a:chOff x="0" y="0"/>
            <a:chExt cx="812800" cy="812800"/>
          </a:xfrm>
        </p:grpSpPr>
        <p:sp>
          <p:nvSpPr>
            <p:cNvPr id="36" name="Freeform 3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37" name="TextBox 3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38" name="TextBox 38"/>
          <p:cNvSpPr txBox="1"/>
          <p:nvPr/>
        </p:nvSpPr>
        <p:spPr>
          <a:xfrm>
            <a:off x="2754343" y="7022738"/>
            <a:ext cx="3288615" cy="843073"/>
          </a:xfrm>
          <a:prstGeom prst="rect">
            <a:avLst/>
          </a:prstGeom>
        </p:spPr>
        <p:txBody>
          <a:bodyPr lIns="0" tIns="0" rIns="0" bIns="0" rtlCol="0" anchor="t">
            <a:spAutoFit/>
          </a:bodyPr>
          <a:lstStyle/>
          <a:p>
            <a:pPr algn="l">
              <a:lnSpc>
                <a:spcPts val="3406"/>
              </a:lnSpc>
            </a:pPr>
            <a:r>
              <a:rPr lang="en-US" sz="2433" b="1" spc="155">
                <a:solidFill>
                  <a:srgbClr val="FFFFFF"/>
                </a:solidFill>
                <a:latin typeface="Montserrat Bold"/>
                <a:ea typeface="Montserrat Bold"/>
                <a:cs typeface="Montserrat Bold"/>
                <a:sym typeface="Montserrat Bold"/>
              </a:rPr>
              <a:t>Tính nhất quán (Consistency)</a:t>
            </a:r>
          </a:p>
        </p:txBody>
      </p:sp>
      <p:sp>
        <p:nvSpPr>
          <p:cNvPr id="39" name="TextBox 39"/>
          <p:cNvSpPr txBox="1"/>
          <p:nvPr/>
        </p:nvSpPr>
        <p:spPr>
          <a:xfrm>
            <a:off x="2158573" y="7808661"/>
            <a:ext cx="6986401" cy="466725"/>
          </a:xfrm>
          <a:prstGeom prst="rect">
            <a:avLst/>
          </a:prstGeom>
        </p:spPr>
        <p:txBody>
          <a:bodyPr lIns="0" tIns="0" rIns="0" bIns="0" rtlCol="0" anchor="t">
            <a:spAutoFit/>
          </a:bodyPr>
          <a:lstStyle/>
          <a:p>
            <a:pPr marL="0" lvl="0" indent="0" algn="l">
              <a:lnSpc>
                <a:spcPts val="4079"/>
              </a:lnSpc>
              <a:spcBef>
                <a:spcPct val="0"/>
              </a:spcBef>
            </a:pPr>
            <a:r>
              <a:rPr lang="en-US" sz="2399">
                <a:solidFill>
                  <a:srgbClr val="FFFFFF">
                    <a:alpha val="80000"/>
                  </a:srgbClr>
                </a:solidFill>
                <a:latin typeface="Open Sans"/>
                <a:ea typeface="Open Sans"/>
                <a:cs typeface="Open Sans"/>
                <a:sym typeface="Open Sans"/>
              </a:rPr>
              <a:t>Có bị mâu thuẫn với dữ liệu khác không?</a:t>
            </a:r>
          </a:p>
        </p:txBody>
      </p:sp>
      <p:grpSp>
        <p:nvGrpSpPr>
          <p:cNvPr id="40" name="Group 40"/>
          <p:cNvGrpSpPr/>
          <p:nvPr/>
        </p:nvGrpSpPr>
        <p:grpSpPr>
          <a:xfrm>
            <a:off x="9842774" y="3430234"/>
            <a:ext cx="389240" cy="389240"/>
            <a:chOff x="0" y="0"/>
            <a:chExt cx="812800" cy="812800"/>
          </a:xfrm>
        </p:grpSpPr>
        <p:sp>
          <p:nvSpPr>
            <p:cNvPr id="41" name="Freeform 4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2" name="TextBox 4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43" name="TextBox 43"/>
          <p:cNvSpPr txBox="1"/>
          <p:nvPr/>
        </p:nvSpPr>
        <p:spPr>
          <a:xfrm>
            <a:off x="10438544" y="3405026"/>
            <a:ext cx="3288615" cy="843073"/>
          </a:xfrm>
          <a:prstGeom prst="rect">
            <a:avLst/>
          </a:prstGeom>
        </p:spPr>
        <p:txBody>
          <a:bodyPr lIns="0" tIns="0" rIns="0" bIns="0" rtlCol="0" anchor="t">
            <a:spAutoFit/>
          </a:bodyPr>
          <a:lstStyle/>
          <a:p>
            <a:pPr algn="l">
              <a:lnSpc>
                <a:spcPts val="3406"/>
              </a:lnSpc>
            </a:pPr>
            <a:r>
              <a:rPr lang="en-US" sz="2433" b="1" spc="155">
                <a:solidFill>
                  <a:srgbClr val="FFFFFF"/>
                </a:solidFill>
                <a:latin typeface="Montserrat Bold"/>
                <a:ea typeface="Montserrat Bold"/>
                <a:cs typeface="Montserrat Bold"/>
                <a:sym typeface="Montserrat Bold"/>
              </a:rPr>
              <a:t>Tính kịp thời (Timeliness)</a:t>
            </a:r>
          </a:p>
        </p:txBody>
      </p:sp>
      <p:sp>
        <p:nvSpPr>
          <p:cNvPr id="44" name="TextBox 44"/>
          <p:cNvSpPr txBox="1"/>
          <p:nvPr/>
        </p:nvSpPr>
        <p:spPr>
          <a:xfrm>
            <a:off x="9841800" y="4171899"/>
            <a:ext cx="6986401" cy="466725"/>
          </a:xfrm>
          <a:prstGeom prst="rect">
            <a:avLst/>
          </a:prstGeom>
        </p:spPr>
        <p:txBody>
          <a:bodyPr lIns="0" tIns="0" rIns="0" bIns="0" rtlCol="0" anchor="t">
            <a:spAutoFit/>
          </a:bodyPr>
          <a:lstStyle/>
          <a:p>
            <a:pPr marL="0" lvl="0" indent="0" algn="l">
              <a:lnSpc>
                <a:spcPts val="4079"/>
              </a:lnSpc>
              <a:spcBef>
                <a:spcPct val="0"/>
              </a:spcBef>
            </a:pPr>
            <a:r>
              <a:rPr lang="en-US" sz="2399">
                <a:solidFill>
                  <a:srgbClr val="FFFFFF">
                    <a:alpha val="80000"/>
                  </a:srgbClr>
                </a:solidFill>
                <a:latin typeface="Open Sans"/>
                <a:ea typeface="Open Sans"/>
                <a:cs typeface="Open Sans"/>
                <a:sym typeface="Open Sans"/>
              </a:rPr>
              <a:t>Dữ liệu có được cập nhật đúng lúc cần không?</a:t>
            </a:r>
          </a:p>
        </p:txBody>
      </p:sp>
      <p:sp>
        <p:nvSpPr>
          <p:cNvPr id="45" name="TextBox 4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2935348" y="-1752872"/>
            <a:ext cx="8549194" cy="854919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222949" y="8925787"/>
            <a:ext cx="3086100" cy="308610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028700" y="1997141"/>
            <a:ext cx="6928646" cy="692864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5000" r="-25000"/>
              </a:stretch>
            </a:blipFill>
            <a:ln w="171450" cap="sq">
              <a:solidFill>
                <a:srgbClr val="FFFFFF"/>
              </a:solidFill>
              <a:prstDash val="solid"/>
              <a:miter/>
            </a:ln>
          </p:spPr>
        </p:sp>
      </p:grpSp>
      <p:grpSp>
        <p:nvGrpSpPr>
          <p:cNvPr id="10" name="Group 10"/>
          <p:cNvGrpSpPr/>
          <p:nvPr/>
        </p:nvGrpSpPr>
        <p:grpSpPr>
          <a:xfrm>
            <a:off x="17566215" y="629132"/>
            <a:ext cx="399568" cy="399568"/>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2" name="TextBox 12"/>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3" name="Group 13"/>
          <p:cNvGrpSpPr/>
          <p:nvPr/>
        </p:nvGrpSpPr>
        <p:grpSpPr>
          <a:xfrm>
            <a:off x="9998732" y="2521725"/>
            <a:ext cx="389240" cy="38924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6" name="TextBox 16"/>
          <p:cNvSpPr txBox="1"/>
          <p:nvPr/>
        </p:nvSpPr>
        <p:spPr>
          <a:xfrm>
            <a:off x="10220665" y="1028700"/>
            <a:ext cx="7038635" cy="1047750"/>
          </a:xfrm>
          <a:prstGeom prst="rect">
            <a:avLst/>
          </a:prstGeom>
        </p:spPr>
        <p:txBody>
          <a:bodyPr lIns="0" tIns="0" rIns="0" bIns="0" rtlCol="0" anchor="t">
            <a:spAutoFit/>
          </a:bodyPr>
          <a:lstStyle/>
          <a:p>
            <a:pPr algn="l">
              <a:lnSpc>
                <a:spcPts val="8275"/>
              </a:lnSpc>
            </a:pPr>
            <a:r>
              <a:rPr lang="en-US" sz="6896">
                <a:solidFill>
                  <a:srgbClr val="FF4454"/>
                </a:solidFill>
                <a:latin typeface="Anton"/>
                <a:ea typeface="Anton"/>
                <a:cs typeface="Anton"/>
                <a:sym typeface="Anton"/>
              </a:rPr>
              <a:t>VÍ DỤ THỰC TẾ</a:t>
            </a:r>
          </a:p>
        </p:txBody>
      </p:sp>
      <p:sp>
        <p:nvSpPr>
          <p:cNvPr id="17" name="TextBox 17"/>
          <p:cNvSpPr txBox="1"/>
          <p:nvPr/>
        </p:nvSpPr>
        <p:spPr>
          <a:xfrm>
            <a:off x="10594502" y="2496517"/>
            <a:ext cx="6442865" cy="414448"/>
          </a:xfrm>
          <a:prstGeom prst="rect">
            <a:avLst/>
          </a:prstGeom>
        </p:spPr>
        <p:txBody>
          <a:bodyPr lIns="0" tIns="0" rIns="0" bIns="0" rtlCol="0" anchor="t">
            <a:spAutoFit/>
          </a:bodyPr>
          <a:lstStyle/>
          <a:p>
            <a:pPr algn="l">
              <a:lnSpc>
                <a:spcPts val="3406"/>
              </a:lnSpc>
            </a:pPr>
            <a:r>
              <a:rPr lang="en-US" sz="2433" b="1" spc="155">
                <a:solidFill>
                  <a:srgbClr val="FFFFFF"/>
                </a:solidFill>
                <a:latin typeface="Montserrat Bold"/>
                <a:ea typeface="Montserrat Bold"/>
                <a:cs typeface="Montserrat Bold"/>
                <a:sym typeface="Montserrat Bold"/>
              </a:rPr>
              <a:t>Cửa hàng trực tuyến</a:t>
            </a:r>
          </a:p>
        </p:txBody>
      </p:sp>
      <p:sp>
        <p:nvSpPr>
          <p:cNvPr id="18" name="TextBox 18"/>
          <p:cNvSpPr txBox="1"/>
          <p:nvPr/>
        </p:nvSpPr>
        <p:spPr>
          <a:xfrm>
            <a:off x="9998732" y="3253865"/>
            <a:ext cx="6986401" cy="3552825"/>
          </a:xfrm>
          <a:prstGeom prst="rect">
            <a:avLst/>
          </a:prstGeom>
        </p:spPr>
        <p:txBody>
          <a:bodyPr lIns="0" tIns="0" rIns="0" bIns="0" rtlCol="0" anchor="t">
            <a:spAutoFit/>
          </a:bodyPr>
          <a:lstStyle/>
          <a:p>
            <a:pPr marL="518158" lvl="1" indent="-259079" algn="l">
              <a:lnSpc>
                <a:spcPts val="4079"/>
              </a:lnSpc>
              <a:spcBef>
                <a:spcPct val="0"/>
              </a:spcBef>
              <a:buFont typeface="Arial"/>
              <a:buChar char="•"/>
            </a:pPr>
            <a:r>
              <a:rPr lang="en-US" sz="2399">
                <a:solidFill>
                  <a:srgbClr val="FFFFFF">
                    <a:alpha val="80000"/>
                  </a:srgbClr>
                </a:solidFill>
                <a:latin typeface="Open Sans"/>
                <a:ea typeface="Open Sans"/>
                <a:cs typeface="Open Sans"/>
                <a:sym typeface="Open Sans"/>
              </a:rPr>
              <a:t>Nh</a:t>
            </a:r>
            <a:r>
              <a:rPr lang="en-US" sz="2399" u="none" strike="noStrike">
                <a:solidFill>
                  <a:srgbClr val="FFFFFF">
                    <a:alpha val="80000"/>
                  </a:srgbClr>
                </a:solidFill>
                <a:latin typeface="Open Sans"/>
                <a:ea typeface="Open Sans"/>
                <a:cs typeface="Open Sans"/>
                <a:sym typeface="Open Sans"/>
              </a:rPr>
              <a:t>iều cột dữ liệu bị trống/thiếu thông tin (ví dụ: hàng có giảm giá hay không).</a:t>
            </a:r>
          </a:p>
          <a:p>
            <a:pPr marL="518158" lvl="1" indent="-259079" algn="l">
              <a:lnSpc>
                <a:spcPts val="4079"/>
              </a:lnSpc>
              <a:spcBef>
                <a:spcPct val="0"/>
              </a:spcBef>
              <a:buFont typeface="Arial"/>
              <a:buChar char="•"/>
            </a:pPr>
            <a:r>
              <a:rPr lang="en-US" sz="2399" u="none" strike="noStrike">
                <a:solidFill>
                  <a:srgbClr val="FFFFFF">
                    <a:alpha val="80000"/>
                  </a:srgbClr>
                </a:solidFill>
                <a:latin typeface="Open Sans"/>
                <a:ea typeface="Open Sans"/>
                <a:cs typeface="Open Sans"/>
                <a:sym typeface="Open Sans"/>
              </a:rPr>
              <a:t>Một số thông tin bị sai hoặc bất thường (ví dụ: giá sản phẩm lệch hoặc nhập nhầm).</a:t>
            </a:r>
          </a:p>
          <a:p>
            <a:pPr marL="518158" lvl="1" indent="-259079" algn="l">
              <a:lnSpc>
                <a:spcPts val="4079"/>
              </a:lnSpc>
              <a:spcBef>
                <a:spcPct val="0"/>
              </a:spcBef>
              <a:buFont typeface="Arial"/>
              <a:buChar char="•"/>
            </a:pPr>
            <a:r>
              <a:rPr lang="en-US" sz="2399" u="none" strike="noStrike">
                <a:solidFill>
                  <a:srgbClr val="FFFFFF">
                    <a:alpha val="80000"/>
                  </a:srgbClr>
                </a:solidFill>
                <a:latin typeface="Open Sans"/>
                <a:ea typeface="Open Sans"/>
                <a:cs typeface="Open Sans"/>
                <a:sym typeface="Open Sans"/>
              </a:rPr>
              <a:t>Có sự không nhất quán (ví dụ: cùng một loại sản phẩm nhưng mã phòng ban khác nhau).</a:t>
            </a:r>
          </a:p>
          <a:p>
            <a:pPr marL="0" lvl="0" indent="0" algn="l">
              <a:lnSpc>
                <a:spcPts val="4079"/>
              </a:lnSpc>
              <a:spcBef>
                <a:spcPct val="0"/>
              </a:spcBef>
            </a:pPr>
            <a:endParaRPr lang="en-US" sz="2399" u="none" strike="noStrike">
              <a:solidFill>
                <a:srgbClr val="FFFFFF">
                  <a:alpha val="80000"/>
                </a:srgbClr>
              </a:solidFill>
              <a:latin typeface="Open Sans"/>
              <a:ea typeface="Open Sans"/>
              <a:cs typeface="Open Sans"/>
              <a:sym typeface="Open Sans"/>
            </a:endParaRPr>
          </a:p>
        </p:txBody>
      </p:sp>
      <p:sp>
        <p:nvSpPr>
          <p:cNvPr id="19" name="TextBox 19"/>
          <p:cNvSpPr txBox="1"/>
          <p:nvPr/>
        </p:nvSpPr>
        <p:spPr>
          <a:xfrm>
            <a:off x="9998732" y="6758222"/>
            <a:ext cx="6442865" cy="1653540"/>
          </a:xfrm>
          <a:prstGeom prst="rect">
            <a:avLst/>
          </a:prstGeom>
        </p:spPr>
        <p:txBody>
          <a:bodyPr lIns="0" tIns="0" rIns="0" bIns="0" rtlCol="0" anchor="t">
            <a:spAutoFit/>
          </a:bodyPr>
          <a:lstStyle/>
          <a:p>
            <a:pPr algn="l">
              <a:lnSpc>
                <a:spcPts val="3360"/>
              </a:lnSpc>
            </a:pPr>
            <a:r>
              <a:rPr lang="en-US" sz="2400" b="1" spc="153">
                <a:solidFill>
                  <a:srgbClr val="FFFFFF"/>
                </a:solidFill>
                <a:latin typeface="Montserrat Bold"/>
                <a:ea typeface="Montserrat Bold"/>
                <a:cs typeface="Montserrat Bold"/>
                <a:sym typeface="Montserrat Bold"/>
              </a:rPr>
              <a:t>Đây là 3 lỗi dữ liệu hay gặp:</a:t>
            </a:r>
          </a:p>
          <a:p>
            <a:pPr marL="518163" lvl="1" indent="-259082" algn="l">
              <a:lnSpc>
                <a:spcPts val="3360"/>
              </a:lnSpc>
              <a:buFont typeface="Arial"/>
              <a:buChar char="•"/>
            </a:pPr>
            <a:r>
              <a:rPr lang="en-US" sz="2400" b="1" spc="153">
                <a:solidFill>
                  <a:srgbClr val="FFFFFF"/>
                </a:solidFill>
                <a:latin typeface="Montserrat Bold"/>
                <a:ea typeface="Montserrat Bold"/>
                <a:cs typeface="Montserrat Bold"/>
                <a:sym typeface="Montserrat Bold"/>
              </a:rPr>
              <a:t>Không chính xác.</a:t>
            </a:r>
          </a:p>
          <a:p>
            <a:pPr marL="518163" lvl="1" indent="-259082" algn="l">
              <a:lnSpc>
                <a:spcPts val="3360"/>
              </a:lnSpc>
              <a:buFont typeface="Arial"/>
              <a:buChar char="•"/>
            </a:pPr>
            <a:r>
              <a:rPr lang="en-US" sz="2400" b="1" spc="153">
                <a:solidFill>
                  <a:srgbClr val="FFFFFF"/>
                </a:solidFill>
                <a:latin typeface="Montserrat Bold"/>
                <a:ea typeface="Montserrat Bold"/>
                <a:cs typeface="Montserrat Bold"/>
                <a:sym typeface="Montserrat Bold"/>
              </a:rPr>
              <a:t>Không đầy đủ.</a:t>
            </a:r>
          </a:p>
          <a:p>
            <a:pPr marL="518163" lvl="1" indent="-259082" algn="l">
              <a:lnSpc>
                <a:spcPts val="3360"/>
              </a:lnSpc>
              <a:buFont typeface="Arial"/>
              <a:buChar char="•"/>
            </a:pPr>
            <a:r>
              <a:rPr lang="en-US" sz="2400" b="1" spc="153">
                <a:solidFill>
                  <a:srgbClr val="FFFFFF"/>
                </a:solidFill>
                <a:latin typeface="Montserrat Bold"/>
                <a:ea typeface="Montserrat Bold"/>
                <a:cs typeface="Montserrat Bold"/>
                <a:sym typeface="Montserrat Bold"/>
              </a:rPr>
              <a:t>Không nhất quán.</a:t>
            </a:r>
          </a:p>
        </p:txBody>
      </p:sp>
      <p:sp>
        <p:nvSpPr>
          <p:cNvPr id="20" name="TextBox 2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357611" y="-1286368"/>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743479" y="690861"/>
            <a:ext cx="1191540" cy="11915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9880848" y="6923469"/>
            <a:ext cx="7516766" cy="751676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1" name="Group 11"/>
          <p:cNvGrpSpPr/>
          <p:nvPr/>
        </p:nvGrpSpPr>
        <p:grpSpPr>
          <a:xfrm>
            <a:off x="8455182" y="2882558"/>
            <a:ext cx="6983417" cy="6983417"/>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19387" r="-19387"/>
              </a:stretch>
            </a:blipFill>
            <a:ln w="171450" cap="sq">
              <a:solidFill>
                <a:srgbClr val="FFFFFF"/>
              </a:solidFill>
              <a:prstDash val="solid"/>
              <a:miter/>
            </a:ln>
          </p:spPr>
        </p:sp>
      </p:grpSp>
      <p:grpSp>
        <p:nvGrpSpPr>
          <p:cNvPr id="13" name="Group 13"/>
          <p:cNvGrpSpPr/>
          <p:nvPr/>
        </p:nvGrpSpPr>
        <p:grpSpPr>
          <a:xfrm>
            <a:off x="16902858" y="4430615"/>
            <a:ext cx="712885" cy="712885"/>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6" name="Group 16"/>
          <p:cNvGrpSpPr/>
          <p:nvPr/>
        </p:nvGrpSpPr>
        <p:grpSpPr>
          <a:xfrm>
            <a:off x="13144475" y="-3758383"/>
            <a:ext cx="7516766" cy="7516766"/>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8" name="TextBox 18"/>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9" name="TextBox 19"/>
          <p:cNvSpPr txBox="1"/>
          <p:nvPr/>
        </p:nvSpPr>
        <p:spPr>
          <a:xfrm>
            <a:off x="2105365" y="584098"/>
            <a:ext cx="7038635" cy="3143250"/>
          </a:xfrm>
          <a:prstGeom prst="rect">
            <a:avLst/>
          </a:prstGeom>
        </p:spPr>
        <p:txBody>
          <a:bodyPr lIns="0" tIns="0" rIns="0" bIns="0" rtlCol="0" anchor="t">
            <a:spAutoFit/>
          </a:bodyPr>
          <a:lstStyle/>
          <a:p>
            <a:pPr algn="l">
              <a:lnSpc>
                <a:spcPts val="8275"/>
              </a:lnSpc>
            </a:pPr>
            <a:r>
              <a:rPr lang="en-US" sz="6896">
                <a:solidFill>
                  <a:srgbClr val="FF4454"/>
                </a:solidFill>
                <a:latin typeface="Anton"/>
                <a:ea typeface="Anton"/>
                <a:cs typeface="Anton"/>
                <a:sym typeface="Anton"/>
              </a:rPr>
              <a:t>NGUYÊN NHÂN DỮ LIỆU KÉM CHẤT LƯỢNG</a:t>
            </a:r>
          </a:p>
        </p:txBody>
      </p:sp>
      <p:sp>
        <p:nvSpPr>
          <p:cNvPr id="20" name="TextBox 20"/>
          <p:cNvSpPr txBox="1"/>
          <p:nvPr/>
        </p:nvSpPr>
        <p:spPr>
          <a:xfrm>
            <a:off x="1339249" y="3886986"/>
            <a:ext cx="7966526" cy="3038475"/>
          </a:xfrm>
          <a:prstGeom prst="rect">
            <a:avLst/>
          </a:prstGeom>
        </p:spPr>
        <p:txBody>
          <a:bodyPr lIns="0" tIns="0" rIns="0" bIns="0" rtlCol="0" anchor="t">
            <a:spAutoFit/>
          </a:bodyPr>
          <a:lstStyle/>
          <a:p>
            <a:pPr marL="518158" lvl="1" indent="-259079" algn="l">
              <a:lnSpc>
                <a:spcPts val="4079"/>
              </a:lnSpc>
              <a:spcBef>
                <a:spcPct val="0"/>
              </a:spcBef>
              <a:buFont typeface="Arial"/>
              <a:buChar char="•"/>
            </a:pPr>
            <a:r>
              <a:rPr lang="en-US" sz="2399" u="none" strike="noStrike">
                <a:solidFill>
                  <a:srgbClr val="FFFFFF">
                    <a:alpha val="80000"/>
                  </a:srgbClr>
                </a:solidFill>
                <a:latin typeface="Open Sans"/>
                <a:ea typeface="Open Sans"/>
                <a:cs typeface="Open Sans"/>
                <a:sym typeface="Open Sans"/>
              </a:rPr>
              <a:t>Lỗi thiết bị, nhập sai tay</a:t>
            </a:r>
          </a:p>
          <a:p>
            <a:pPr marL="518158" lvl="1" indent="-259079" algn="l">
              <a:lnSpc>
                <a:spcPts val="4079"/>
              </a:lnSpc>
              <a:spcBef>
                <a:spcPct val="0"/>
              </a:spcBef>
              <a:buFont typeface="Arial"/>
              <a:buChar char="•"/>
            </a:pPr>
            <a:r>
              <a:rPr lang="en-US" sz="2399" u="none" strike="noStrike">
                <a:solidFill>
                  <a:srgbClr val="FFFFFF">
                    <a:alpha val="80000"/>
                  </a:srgbClr>
                </a:solidFill>
                <a:latin typeface="Open Sans"/>
                <a:ea typeface="Open Sans"/>
                <a:cs typeface="Open Sans"/>
                <a:sym typeface="Open Sans"/>
              </a:rPr>
              <a:t>Người dùng cố tình nhập sai</a:t>
            </a:r>
          </a:p>
          <a:p>
            <a:pPr marL="518158" lvl="1" indent="-259079" algn="l">
              <a:lnSpc>
                <a:spcPts val="4079"/>
              </a:lnSpc>
              <a:spcBef>
                <a:spcPct val="0"/>
              </a:spcBef>
              <a:buFont typeface="Arial"/>
              <a:buChar char="•"/>
            </a:pPr>
            <a:r>
              <a:rPr lang="en-US" sz="2399" u="none" strike="noStrike">
                <a:solidFill>
                  <a:srgbClr val="FFFFFF">
                    <a:alpha val="80000"/>
                  </a:srgbClr>
                </a:solidFill>
                <a:latin typeface="Open Sans"/>
                <a:ea typeface="Open Sans"/>
                <a:cs typeface="Open Sans"/>
                <a:sym typeface="Open Sans"/>
              </a:rPr>
              <a:t>Lỗi truyền tải dữ liệu</a:t>
            </a:r>
          </a:p>
          <a:p>
            <a:pPr marL="518158" lvl="1" indent="-259079" algn="l">
              <a:lnSpc>
                <a:spcPts val="4079"/>
              </a:lnSpc>
              <a:spcBef>
                <a:spcPct val="0"/>
              </a:spcBef>
              <a:buFont typeface="Arial"/>
              <a:buChar char="•"/>
            </a:pPr>
            <a:r>
              <a:rPr lang="en-US" sz="2399" u="none" strike="noStrike">
                <a:solidFill>
                  <a:srgbClr val="FFFFFF">
                    <a:alpha val="80000"/>
                  </a:srgbClr>
                </a:solidFill>
                <a:latin typeface="Open Sans"/>
                <a:ea typeface="Open Sans"/>
                <a:cs typeface="Open Sans"/>
                <a:sym typeface="Open Sans"/>
              </a:rPr>
              <a:t>Không thống nhất định dạng (ngày, tên…)</a:t>
            </a:r>
          </a:p>
          <a:p>
            <a:pPr marL="518158" lvl="1" indent="-259079" algn="l">
              <a:lnSpc>
                <a:spcPts val="4079"/>
              </a:lnSpc>
              <a:spcBef>
                <a:spcPct val="0"/>
              </a:spcBef>
              <a:buFont typeface="Arial"/>
              <a:buChar char="•"/>
            </a:pPr>
            <a:r>
              <a:rPr lang="en-US" sz="2399" u="none" strike="noStrike">
                <a:solidFill>
                  <a:srgbClr val="FFFFFF">
                    <a:alpha val="80000"/>
                  </a:srgbClr>
                </a:solidFill>
                <a:latin typeface="Open Sans"/>
                <a:ea typeface="Open Sans"/>
                <a:cs typeface="Open Sans"/>
                <a:sym typeface="Open Sans"/>
              </a:rPr>
              <a:t>Trùng lặp hoặc mất dữ liệu</a:t>
            </a:r>
          </a:p>
          <a:p>
            <a:pPr marL="0" lvl="0" indent="0" algn="l">
              <a:lnSpc>
                <a:spcPts val="4079"/>
              </a:lnSpc>
              <a:spcBef>
                <a:spcPct val="0"/>
              </a:spcBef>
            </a:pPr>
            <a:endParaRPr lang="en-US" sz="2399" u="none" strike="noStrike">
              <a:solidFill>
                <a:srgbClr val="FFFFFF">
                  <a:alpha val="80000"/>
                </a:srgbClr>
              </a:solidFill>
              <a:latin typeface="Open Sans"/>
              <a:ea typeface="Open Sans"/>
              <a:cs typeface="Open Sans"/>
              <a:sym typeface="Open Sans"/>
            </a:endParaRPr>
          </a:p>
        </p:txBody>
      </p:sp>
      <p:sp>
        <p:nvSpPr>
          <p:cNvPr id="21" name="TextBox 21"/>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Noto Serif Display"/>
                <a:ea typeface="Noto Serif Display"/>
                <a:cs typeface="Noto Serif Display"/>
                <a:sym typeface="Noto Serif Display"/>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222949" y="8925787"/>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7872413" y="3453462"/>
            <a:ext cx="389240" cy="3892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8" name="TextBox 8"/>
          <p:cNvSpPr txBox="1"/>
          <p:nvPr/>
        </p:nvSpPr>
        <p:spPr>
          <a:xfrm>
            <a:off x="7483173" y="1028700"/>
            <a:ext cx="9001995" cy="2095500"/>
          </a:xfrm>
          <a:prstGeom prst="rect">
            <a:avLst/>
          </a:prstGeom>
        </p:spPr>
        <p:txBody>
          <a:bodyPr lIns="0" tIns="0" rIns="0" bIns="0" rtlCol="0" anchor="t">
            <a:spAutoFit/>
          </a:bodyPr>
          <a:lstStyle/>
          <a:p>
            <a:pPr algn="l">
              <a:lnSpc>
                <a:spcPts val="8280"/>
              </a:lnSpc>
            </a:pPr>
            <a:r>
              <a:rPr lang="en-US" sz="6900">
                <a:solidFill>
                  <a:srgbClr val="FF4454"/>
                </a:solidFill>
                <a:latin typeface="Anton"/>
                <a:ea typeface="Anton"/>
                <a:cs typeface="Anton"/>
                <a:sym typeface="Anton"/>
              </a:rPr>
              <a:t>CHẤT LƯỢNG DỮ LIỆU PHỤ THUỘC VÀO NGƯỜI DÙNG</a:t>
            </a:r>
          </a:p>
        </p:txBody>
      </p:sp>
      <p:grpSp>
        <p:nvGrpSpPr>
          <p:cNvPr id="9" name="Group 9"/>
          <p:cNvGrpSpPr/>
          <p:nvPr/>
        </p:nvGrpSpPr>
        <p:grpSpPr>
          <a:xfrm>
            <a:off x="-1357611" y="-1286368"/>
            <a:ext cx="3086100" cy="3086100"/>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1" name="TextBox 1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2" name="Group 12"/>
          <p:cNvGrpSpPr/>
          <p:nvPr/>
        </p:nvGrpSpPr>
        <p:grpSpPr>
          <a:xfrm>
            <a:off x="743479" y="690861"/>
            <a:ext cx="1191540" cy="1191540"/>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4" name="TextBox 1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5" name="Group 15"/>
          <p:cNvGrpSpPr/>
          <p:nvPr/>
        </p:nvGrpSpPr>
        <p:grpSpPr>
          <a:xfrm>
            <a:off x="15724263" y="1135856"/>
            <a:ext cx="997371" cy="997371"/>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8" name="Freeform 18"/>
          <p:cNvSpPr/>
          <p:nvPr/>
        </p:nvSpPr>
        <p:spPr>
          <a:xfrm>
            <a:off x="465349" y="3143087"/>
            <a:ext cx="6428520" cy="3612011"/>
          </a:xfrm>
          <a:custGeom>
            <a:avLst/>
            <a:gdLst/>
            <a:ahLst/>
            <a:cxnLst/>
            <a:rect l="l" t="t" r="r" b="b"/>
            <a:pathLst>
              <a:path w="6428520" h="3612011">
                <a:moveTo>
                  <a:pt x="0" y="0"/>
                </a:moveTo>
                <a:lnTo>
                  <a:pt x="6428520" y="0"/>
                </a:lnTo>
                <a:lnTo>
                  <a:pt x="6428520" y="3612012"/>
                </a:lnTo>
                <a:lnTo>
                  <a:pt x="0" y="3612012"/>
                </a:lnTo>
                <a:lnTo>
                  <a:pt x="0" y="0"/>
                </a:lnTo>
                <a:close/>
              </a:path>
            </a:pathLst>
          </a:custGeom>
          <a:blipFill>
            <a:blip r:embed="rId2"/>
            <a:stretch>
              <a:fillRect/>
            </a:stretch>
          </a:blipFill>
        </p:spPr>
      </p:sp>
      <p:sp>
        <p:nvSpPr>
          <p:cNvPr id="19" name="TextBox 19"/>
          <p:cNvSpPr txBox="1"/>
          <p:nvPr/>
        </p:nvSpPr>
        <p:spPr>
          <a:xfrm>
            <a:off x="8468183" y="3428254"/>
            <a:ext cx="5628447" cy="414448"/>
          </a:xfrm>
          <a:prstGeom prst="rect">
            <a:avLst/>
          </a:prstGeom>
        </p:spPr>
        <p:txBody>
          <a:bodyPr lIns="0" tIns="0" rIns="0" bIns="0" rtlCol="0" anchor="t">
            <a:spAutoFit/>
          </a:bodyPr>
          <a:lstStyle/>
          <a:p>
            <a:pPr algn="l">
              <a:lnSpc>
                <a:spcPts val="3406"/>
              </a:lnSpc>
            </a:pPr>
            <a:r>
              <a:rPr lang="en-US" sz="2433" b="1" spc="155">
                <a:solidFill>
                  <a:srgbClr val="FFFFFF"/>
                </a:solidFill>
                <a:latin typeface="Montserrat Bold"/>
                <a:ea typeface="Montserrat Bold"/>
                <a:cs typeface="Montserrat Bold"/>
                <a:sym typeface="Montserrat Bold"/>
              </a:rPr>
              <a:t>Nhà marketing</a:t>
            </a:r>
          </a:p>
        </p:txBody>
      </p:sp>
      <p:sp>
        <p:nvSpPr>
          <p:cNvPr id="20" name="TextBox 20"/>
          <p:cNvSpPr txBox="1"/>
          <p:nvPr/>
        </p:nvSpPr>
        <p:spPr>
          <a:xfrm>
            <a:off x="7872413" y="4051857"/>
            <a:ext cx="7503127" cy="466725"/>
          </a:xfrm>
          <a:prstGeom prst="rect">
            <a:avLst/>
          </a:prstGeom>
        </p:spPr>
        <p:txBody>
          <a:bodyPr lIns="0" tIns="0" rIns="0" bIns="0" rtlCol="0" anchor="t">
            <a:spAutoFit/>
          </a:bodyPr>
          <a:lstStyle/>
          <a:p>
            <a:pPr marL="0" lvl="0" indent="0" algn="l">
              <a:lnSpc>
                <a:spcPts val="4079"/>
              </a:lnSpc>
              <a:spcBef>
                <a:spcPct val="0"/>
              </a:spcBef>
            </a:pPr>
            <a:r>
              <a:rPr lang="en-US" sz="2400">
                <a:solidFill>
                  <a:srgbClr val="FFFFFF">
                    <a:alpha val="80000"/>
                  </a:srgbClr>
                </a:solidFill>
                <a:latin typeface="Open Sans"/>
                <a:ea typeface="Open Sans"/>
                <a:cs typeface="Open Sans"/>
                <a:sym typeface="Open Sans"/>
              </a:rPr>
              <a:t>Họ chỉ </a:t>
            </a:r>
            <a:r>
              <a:rPr lang="en-US" sz="2400" u="none" strike="noStrike">
                <a:solidFill>
                  <a:srgbClr val="FFFFFF">
                    <a:alpha val="80000"/>
                  </a:srgbClr>
                </a:solidFill>
                <a:latin typeface="Open Sans"/>
                <a:ea typeface="Open Sans"/>
                <a:cs typeface="Open Sans"/>
                <a:sym typeface="Open Sans"/>
              </a:rPr>
              <a:t>cần 80% đúng địa chỉ → coi như đủ</a:t>
            </a:r>
          </a:p>
        </p:txBody>
      </p:sp>
      <p:grpSp>
        <p:nvGrpSpPr>
          <p:cNvPr id="21" name="Group 21"/>
          <p:cNvGrpSpPr/>
          <p:nvPr/>
        </p:nvGrpSpPr>
        <p:grpSpPr>
          <a:xfrm>
            <a:off x="7872413" y="5143500"/>
            <a:ext cx="389240" cy="389240"/>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3" name="TextBox 2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4" name="TextBox 24"/>
          <p:cNvSpPr txBox="1"/>
          <p:nvPr/>
        </p:nvSpPr>
        <p:spPr>
          <a:xfrm>
            <a:off x="8468183" y="5118292"/>
            <a:ext cx="5628447" cy="414448"/>
          </a:xfrm>
          <a:prstGeom prst="rect">
            <a:avLst/>
          </a:prstGeom>
        </p:spPr>
        <p:txBody>
          <a:bodyPr lIns="0" tIns="0" rIns="0" bIns="0" rtlCol="0" anchor="t">
            <a:spAutoFit/>
          </a:bodyPr>
          <a:lstStyle/>
          <a:p>
            <a:pPr algn="l">
              <a:lnSpc>
                <a:spcPts val="3406"/>
              </a:lnSpc>
            </a:pPr>
            <a:r>
              <a:rPr lang="en-US" sz="2433" b="1" spc="155">
                <a:solidFill>
                  <a:srgbClr val="FFFFFF"/>
                </a:solidFill>
                <a:latin typeface="Montserrat Bold"/>
                <a:ea typeface="Montserrat Bold"/>
                <a:cs typeface="Montserrat Bold"/>
                <a:sym typeface="Montserrat Bold"/>
              </a:rPr>
              <a:t>Quản lý bán hàng</a:t>
            </a:r>
          </a:p>
        </p:txBody>
      </p:sp>
      <p:sp>
        <p:nvSpPr>
          <p:cNvPr id="25" name="TextBox 25"/>
          <p:cNvSpPr txBox="1"/>
          <p:nvPr/>
        </p:nvSpPr>
        <p:spPr>
          <a:xfrm>
            <a:off x="7872413" y="5741895"/>
            <a:ext cx="7503127" cy="466725"/>
          </a:xfrm>
          <a:prstGeom prst="rect">
            <a:avLst/>
          </a:prstGeom>
        </p:spPr>
        <p:txBody>
          <a:bodyPr lIns="0" tIns="0" rIns="0" bIns="0" rtlCol="0" anchor="t">
            <a:spAutoFit/>
          </a:bodyPr>
          <a:lstStyle/>
          <a:p>
            <a:pPr marL="0" lvl="0" indent="0" algn="l">
              <a:lnSpc>
                <a:spcPts val="4079"/>
              </a:lnSpc>
              <a:spcBef>
                <a:spcPct val="0"/>
              </a:spcBef>
            </a:pPr>
            <a:r>
              <a:rPr lang="en-US" sz="2400">
                <a:solidFill>
                  <a:srgbClr val="FFFFFF">
                    <a:alpha val="80000"/>
                  </a:srgbClr>
                </a:solidFill>
                <a:latin typeface="Open Sans"/>
                <a:ea typeface="Open Sans"/>
                <a:cs typeface="Open Sans"/>
                <a:sym typeface="Open Sans"/>
              </a:rPr>
              <a:t>Họ </a:t>
            </a:r>
            <a:r>
              <a:rPr lang="en-US" sz="2400" u="none" strike="noStrike">
                <a:solidFill>
                  <a:srgbClr val="FFFFFF">
                    <a:alpha val="80000"/>
                  </a:srgbClr>
                </a:solidFill>
                <a:latin typeface="Open Sans"/>
                <a:ea typeface="Open Sans"/>
                <a:cs typeface="Open Sans"/>
                <a:sym typeface="Open Sans"/>
              </a:rPr>
              <a:t>cần chính xác tuyệt đối → coi là kém chất lượng</a:t>
            </a:r>
          </a:p>
        </p:txBody>
      </p:sp>
      <p:sp>
        <p:nvSpPr>
          <p:cNvPr id="26" name="TextBox 2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4151513" y="7079004"/>
            <a:ext cx="4729843" cy="4729843"/>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16837583" y="1599948"/>
            <a:ext cx="399568" cy="39956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8" name="TextBox 8"/>
          <p:cNvSpPr txBox="1"/>
          <p:nvPr/>
        </p:nvSpPr>
        <p:spPr>
          <a:xfrm>
            <a:off x="4136487" y="1590423"/>
            <a:ext cx="10015027" cy="1438275"/>
          </a:xfrm>
          <a:prstGeom prst="rect">
            <a:avLst/>
          </a:prstGeom>
        </p:spPr>
        <p:txBody>
          <a:bodyPr lIns="0" tIns="0" rIns="0" bIns="0" rtlCol="0" anchor="t">
            <a:spAutoFit/>
          </a:bodyPr>
          <a:lstStyle/>
          <a:p>
            <a:pPr algn="ctr">
              <a:lnSpc>
                <a:spcPts val="11275"/>
              </a:lnSpc>
            </a:pPr>
            <a:r>
              <a:rPr lang="en-US" sz="9396">
                <a:solidFill>
                  <a:srgbClr val="FF4454"/>
                </a:solidFill>
                <a:latin typeface="Anton"/>
                <a:ea typeface="Anton"/>
                <a:cs typeface="Anton"/>
                <a:sym typeface="Anton"/>
              </a:rPr>
              <a:t>YẾU TỐ THỜI GIAN</a:t>
            </a:r>
          </a:p>
        </p:txBody>
      </p:sp>
      <p:grpSp>
        <p:nvGrpSpPr>
          <p:cNvPr id="9" name="Group 9"/>
          <p:cNvGrpSpPr/>
          <p:nvPr/>
        </p:nvGrpSpPr>
        <p:grpSpPr>
          <a:xfrm>
            <a:off x="-1357611" y="-1286368"/>
            <a:ext cx="3086100" cy="3086100"/>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1" name="TextBox 11"/>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2" name="Group 12"/>
          <p:cNvGrpSpPr/>
          <p:nvPr/>
        </p:nvGrpSpPr>
        <p:grpSpPr>
          <a:xfrm>
            <a:off x="743479" y="690861"/>
            <a:ext cx="1191540" cy="1191540"/>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4" name="TextBox 1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5" name="TextBox 15"/>
          <p:cNvSpPr txBox="1"/>
          <p:nvPr/>
        </p:nvSpPr>
        <p:spPr>
          <a:xfrm>
            <a:off x="4899756" y="3451225"/>
            <a:ext cx="8488487" cy="2524125"/>
          </a:xfrm>
          <a:prstGeom prst="rect">
            <a:avLst/>
          </a:prstGeom>
        </p:spPr>
        <p:txBody>
          <a:bodyPr lIns="0" tIns="0" rIns="0" bIns="0" rtlCol="0" anchor="t">
            <a:spAutoFit/>
          </a:bodyPr>
          <a:lstStyle/>
          <a:p>
            <a:pPr marL="518160" lvl="1" indent="-259080" algn="l">
              <a:lnSpc>
                <a:spcPts val="4079"/>
              </a:lnSpc>
              <a:spcBef>
                <a:spcPct val="0"/>
              </a:spcBef>
              <a:buFont typeface="Arial"/>
              <a:buChar char="•"/>
            </a:pPr>
            <a:r>
              <a:rPr lang="en-US" sz="2400">
                <a:solidFill>
                  <a:srgbClr val="FFFFFF">
                    <a:alpha val="80000"/>
                  </a:srgbClr>
                </a:solidFill>
                <a:latin typeface="Open Sans"/>
                <a:ea typeface="Open Sans"/>
                <a:cs typeface="Open Sans"/>
                <a:sym typeface="Open Sans"/>
              </a:rPr>
              <a:t>Báo cá</a:t>
            </a:r>
            <a:r>
              <a:rPr lang="en-US" sz="2400" u="none" strike="noStrike">
                <a:solidFill>
                  <a:srgbClr val="FFFFFF">
                    <a:alpha val="80000"/>
                  </a:srgbClr>
                </a:solidFill>
                <a:latin typeface="Open Sans"/>
                <a:ea typeface="Open Sans"/>
                <a:cs typeface="Open Sans"/>
                <a:sym typeface="Open Sans"/>
              </a:rPr>
              <a:t>o nộp trễ hoặc chỉnh sửa sau hạn</a:t>
            </a:r>
          </a:p>
          <a:p>
            <a:pPr marL="518160" lvl="1" indent="-259080" algn="l">
              <a:lnSpc>
                <a:spcPts val="4079"/>
              </a:lnSpc>
              <a:spcBef>
                <a:spcPct val="0"/>
              </a:spcBef>
              <a:buFont typeface="Arial"/>
              <a:buChar char="•"/>
            </a:pPr>
            <a:r>
              <a:rPr lang="en-US" sz="2400" u="none" strike="noStrike">
                <a:solidFill>
                  <a:srgbClr val="FFFFFF">
                    <a:alpha val="80000"/>
                  </a:srgbClr>
                </a:solidFill>
                <a:latin typeface="Open Sans"/>
                <a:ea typeface="Open Sans"/>
                <a:cs typeface="Open Sans"/>
                <a:sym typeface="Open Sans"/>
              </a:rPr>
              <a:t>Khi cần → dữ liệu thiếu → giảm chất lượng</a:t>
            </a:r>
          </a:p>
          <a:p>
            <a:pPr marL="518160" lvl="1" indent="-259080" algn="l">
              <a:lnSpc>
                <a:spcPts val="4079"/>
              </a:lnSpc>
              <a:spcBef>
                <a:spcPct val="0"/>
              </a:spcBef>
              <a:buFont typeface="Arial"/>
              <a:buChar char="•"/>
            </a:pPr>
            <a:r>
              <a:rPr lang="en-US" sz="2400" u="none" strike="noStrike">
                <a:solidFill>
                  <a:srgbClr val="FFFFFF">
                    <a:alpha val="80000"/>
                  </a:srgbClr>
                </a:solidFill>
                <a:latin typeface="Open Sans"/>
                <a:ea typeface="Open Sans"/>
                <a:cs typeface="Open Sans"/>
                <a:sym typeface="Open Sans"/>
              </a:rPr>
              <a:t>Sau này đủ, chính xác → nhưng đã trễ mục đích sử dụng</a:t>
            </a:r>
          </a:p>
          <a:p>
            <a:pPr marL="0" lvl="0" indent="0" algn="l">
              <a:lnSpc>
                <a:spcPts val="4079"/>
              </a:lnSpc>
              <a:spcBef>
                <a:spcPct val="0"/>
              </a:spcBef>
            </a:pPr>
            <a:endParaRPr lang="en-US" sz="2400" u="none" strike="noStrike">
              <a:solidFill>
                <a:srgbClr val="FFFFFF">
                  <a:alpha val="80000"/>
                </a:srgbClr>
              </a:solidFill>
              <a:latin typeface="Open Sans"/>
              <a:ea typeface="Open Sans"/>
              <a:cs typeface="Open Sans"/>
              <a:sym typeface="Open Sans"/>
            </a:endParaRPr>
          </a:p>
        </p:txBody>
      </p:sp>
      <p:grpSp>
        <p:nvGrpSpPr>
          <p:cNvPr id="16" name="Group 16"/>
          <p:cNvGrpSpPr/>
          <p:nvPr/>
        </p:nvGrpSpPr>
        <p:grpSpPr>
          <a:xfrm>
            <a:off x="-627241" y="5404757"/>
            <a:ext cx="6665347" cy="6665347"/>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5000" r="-25000"/>
              </a:stretch>
            </a:blipFill>
            <a:ln w="171450" cap="sq">
              <a:solidFill>
                <a:srgbClr val="FFFFFF"/>
              </a:solidFill>
              <a:prstDash val="solid"/>
              <a:miter/>
            </a:ln>
          </p:spPr>
        </p:sp>
      </p:grpSp>
      <p:grpSp>
        <p:nvGrpSpPr>
          <p:cNvPr id="18" name="Group 18"/>
          <p:cNvGrpSpPr/>
          <p:nvPr/>
        </p:nvGrpSpPr>
        <p:grpSpPr>
          <a:xfrm>
            <a:off x="13388244" y="673321"/>
            <a:ext cx="5765358" cy="5765358"/>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4906" r="-24906"/>
              </a:stretch>
            </a:blipFill>
            <a:ln w="171450" cap="sq">
              <a:solidFill>
                <a:srgbClr val="FFFFFF"/>
              </a:solidFill>
              <a:prstDash val="solid"/>
              <a:miter/>
            </a:ln>
          </p:spPr>
        </p:sp>
      </p:grpSp>
      <p:sp>
        <p:nvSpPr>
          <p:cNvPr id="20" name="TextBox 2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357611" y="-1286368"/>
            <a:ext cx="3086100" cy="308610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743479" y="690861"/>
            <a:ext cx="1191540" cy="119154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8" name="Group 8"/>
          <p:cNvGrpSpPr/>
          <p:nvPr/>
        </p:nvGrpSpPr>
        <p:grpSpPr>
          <a:xfrm>
            <a:off x="1728489" y="4058914"/>
            <a:ext cx="389240" cy="38924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11" name="TextBox 11"/>
          <p:cNvSpPr txBox="1"/>
          <p:nvPr/>
        </p:nvSpPr>
        <p:spPr>
          <a:xfrm>
            <a:off x="2026374" y="1471025"/>
            <a:ext cx="7038635" cy="2095500"/>
          </a:xfrm>
          <a:prstGeom prst="rect">
            <a:avLst/>
          </a:prstGeom>
        </p:spPr>
        <p:txBody>
          <a:bodyPr lIns="0" tIns="0" rIns="0" bIns="0" rtlCol="0" anchor="t">
            <a:spAutoFit/>
          </a:bodyPr>
          <a:lstStyle/>
          <a:p>
            <a:pPr algn="l">
              <a:lnSpc>
                <a:spcPts val="8280"/>
              </a:lnSpc>
            </a:pPr>
            <a:r>
              <a:rPr lang="en-US" sz="6900">
                <a:solidFill>
                  <a:srgbClr val="FF4454"/>
                </a:solidFill>
                <a:latin typeface="Anton"/>
                <a:ea typeface="Anton"/>
                <a:cs typeface="Anton"/>
                <a:sym typeface="Anton"/>
              </a:rPr>
              <a:t>ĐỘ TIN CẬY VÀ KHẢ NĂNG DIỄN GIẢI</a:t>
            </a:r>
          </a:p>
        </p:txBody>
      </p:sp>
      <p:sp>
        <p:nvSpPr>
          <p:cNvPr id="12" name="TextBox 12"/>
          <p:cNvSpPr txBox="1"/>
          <p:nvPr/>
        </p:nvSpPr>
        <p:spPr>
          <a:xfrm>
            <a:off x="2324259" y="4033706"/>
            <a:ext cx="6442865" cy="414448"/>
          </a:xfrm>
          <a:prstGeom prst="rect">
            <a:avLst/>
          </a:prstGeom>
        </p:spPr>
        <p:txBody>
          <a:bodyPr lIns="0" tIns="0" rIns="0" bIns="0" rtlCol="0" anchor="t">
            <a:spAutoFit/>
          </a:bodyPr>
          <a:lstStyle/>
          <a:p>
            <a:pPr algn="l">
              <a:lnSpc>
                <a:spcPts val="3406"/>
              </a:lnSpc>
            </a:pPr>
            <a:r>
              <a:rPr lang="en-US" sz="2433" b="1" spc="155">
                <a:solidFill>
                  <a:srgbClr val="FFFFFF"/>
                </a:solidFill>
                <a:latin typeface="Montserrat Bold"/>
                <a:ea typeface="Montserrat Bold"/>
                <a:cs typeface="Montserrat Bold"/>
                <a:sym typeface="Montserrat Bold"/>
              </a:rPr>
              <a:t>Độ tin cậy</a:t>
            </a:r>
          </a:p>
        </p:txBody>
      </p:sp>
      <p:sp>
        <p:nvSpPr>
          <p:cNvPr id="13" name="TextBox 13"/>
          <p:cNvSpPr txBox="1"/>
          <p:nvPr/>
        </p:nvSpPr>
        <p:spPr>
          <a:xfrm>
            <a:off x="1728489" y="4624513"/>
            <a:ext cx="7304721" cy="981075"/>
          </a:xfrm>
          <a:prstGeom prst="rect">
            <a:avLst/>
          </a:prstGeom>
        </p:spPr>
        <p:txBody>
          <a:bodyPr lIns="0" tIns="0" rIns="0" bIns="0" rtlCol="0" anchor="t">
            <a:spAutoFit/>
          </a:bodyPr>
          <a:lstStyle/>
          <a:p>
            <a:pPr marL="0" lvl="0" indent="0" algn="l">
              <a:lnSpc>
                <a:spcPts val="4079"/>
              </a:lnSpc>
              <a:spcBef>
                <a:spcPct val="0"/>
              </a:spcBef>
            </a:pPr>
            <a:r>
              <a:rPr lang="en-US" sz="2400" b="1">
                <a:solidFill>
                  <a:srgbClr val="FFFFFF">
                    <a:alpha val="80000"/>
                  </a:srgbClr>
                </a:solidFill>
                <a:latin typeface="Open Sans Bold"/>
                <a:ea typeface="Open Sans Bold"/>
                <a:cs typeface="Open Sans Bold"/>
                <a:sym typeface="Open Sans Bold"/>
              </a:rPr>
              <a:t>Nế</a:t>
            </a:r>
            <a:r>
              <a:rPr lang="en-US" sz="2400" b="1" u="none" strike="noStrike">
                <a:solidFill>
                  <a:srgbClr val="FFFFFF">
                    <a:alpha val="80000"/>
                  </a:srgbClr>
                </a:solidFill>
                <a:latin typeface="Open Sans Bold"/>
                <a:ea typeface="Open Sans Bold"/>
                <a:cs typeface="Open Sans Bold"/>
                <a:sym typeface="Open Sans Bold"/>
              </a:rPr>
              <a:t>u dữ liệu từng nhiều lỗi, dù giờ đã sửa, người dùng vẫn không tin tưởng.</a:t>
            </a:r>
          </a:p>
        </p:txBody>
      </p:sp>
      <p:pic>
        <p:nvPicPr>
          <p:cNvPr id="14" name="Picture 14"/>
          <p:cNvPicPr>
            <a:picLocks noChangeAspect="1"/>
          </p:cNvPicPr>
          <p:nvPr/>
        </p:nvPicPr>
        <p:blipFill>
          <a:blip r:embed="rId2"/>
          <a:stretch>
            <a:fillRect/>
          </a:stretch>
        </p:blipFill>
        <p:spPr>
          <a:xfrm>
            <a:off x="8442579" y="1471214"/>
            <a:ext cx="10362816" cy="8582639"/>
          </a:xfrm>
          <a:prstGeom prst="rect">
            <a:avLst/>
          </a:prstGeom>
        </p:spPr>
      </p:pic>
      <p:grpSp>
        <p:nvGrpSpPr>
          <p:cNvPr id="15" name="Group 15"/>
          <p:cNvGrpSpPr/>
          <p:nvPr/>
        </p:nvGrpSpPr>
        <p:grpSpPr>
          <a:xfrm>
            <a:off x="16222949" y="8925787"/>
            <a:ext cx="3086100" cy="308610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18" name="Group 18"/>
          <p:cNvGrpSpPr/>
          <p:nvPr/>
        </p:nvGrpSpPr>
        <p:grpSpPr>
          <a:xfrm>
            <a:off x="16222949" y="1135856"/>
            <a:ext cx="997371" cy="997371"/>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0" name="TextBox 20"/>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grpSp>
        <p:nvGrpSpPr>
          <p:cNvPr id="21" name="Group 21"/>
          <p:cNvGrpSpPr/>
          <p:nvPr/>
        </p:nvGrpSpPr>
        <p:grpSpPr>
          <a:xfrm>
            <a:off x="1760288" y="6173913"/>
            <a:ext cx="389240" cy="389240"/>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DC0E20">
                    <a:alpha val="100000"/>
                  </a:srgbClr>
                </a:gs>
                <a:gs pos="100000">
                  <a:srgbClr val="FF4454">
                    <a:alpha val="100000"/>
                  </a:srgbClr>
                </a:gs>
              </a:gsLst>
              <a:lin ang="0"/>
            </a:gradFill>
          </p:spPr>
        </p:sp>
        <p:sp>
          <p:nvSpPr>
            <p:cNvPr id="23" name="TextBox 23"/>
            <p:cNvSpPr txBox="1"/>
            <p:nvPr/>
          </p:nvSpPr>
          <p:spPr>
            <a:xfrm>
              <a:off x="76200" y="47625"/>
              <a:ext cx="660400" cy="688975"/>
            </a:xfrm>
            <a:prstGeom prst="rect">
              <a:avLst/>
            </a:prstGeom>
          </p:spPr>
          <p:txBody>
            <a:bodyPr lIns="50800" tIns="50800" rIns="50800" bIns="50800" rtlCol="0" anchor="ctr"/>
            <a:lstStyle/>
            <a:p>
              <a:pPr algn="ctr">
                <a:lnSpc>
                  <a:spcPts val="2799"/>
                </a:lnSpc>
              </a:pPr>
              <a:endParaRPr/>
            </a:p>
          </p:txBody>
        </p:sp>
      </p:grpSp>
      <p:sp>
        <p:nvSpPr>
          <p:cNvPr id="24" name="TextBox 24"/>
          <p:cNvSpPr txBox="1"/>
          <p:nvPr/>
        </p:nvSpPr>
        <p:spPr>
          <a:xfrm>
            <a:off x="2356058" y="6148705"/>
            <a:ext cx="6442865" cy="414448"/>
          </a:xfrm>
          <a:prstGeom prst="rect">
            <a:avLst/>
          </a:prstGeom>
        </p:spPr>
        <p:txBody>
          <a:bodyPr lIns="0" tIns="0" rIns="0" bIns="0" rtlCol="0" anchor="t">
            <a:spAutoFit/>
          </a:bodyPr>
          <a:lstStyle/>
          <a:p>
            <a:pPr algn="l">
              <a:lnSpc>
                <a:spcPts val="3406"/>
              </a:lnSpc>
            </a:pPr>
            <a:r>
              <a:rPr lang="en-US" sz="2433" b="1" spc="155">
                <a:solidFill>
                  <a:srgbClr val="FFFFFF"/>
                </a:solidFill>
                <a:latin typeface="Montserrat Bold"/>
                <a:ea typeface="Montserrat Bold"/>
                <a:cs typeface="Montserrat Bold"/>
                <a:sym typeface="Montserrat Bold"/>
              </a:rPr>
              <a:t>Khả năng diễn giải</a:t>
            </a:r>
          </a:p>
        </p:txBody>
      </p:sp>
      <p:sp>
        <p:nvSpPr>
          <p:cNvPr id="25" name="TextBox 25"/>
          <p:cNvSpPr txBox="1"/>
          <p:nvPr/>
        </p:nvSpPr>
        <p:spPr>
          <a:xfrm>
            <a:off x="1760288" y="6739513"/>
            <a:ext cx="7304721" cy="981075"/>
          </a:xfrm>
          <a:prstGeom prst="rect">
            <a:avLst/>
          </a:prstGeom>
        </p:spPr>
        <p:txBody>
          <a:bodyPr lIns="0" tIns="0" rIns="0" bIns="0" rtlCol="0" anchor="t">
            <a:spAutoFit/>
          </a:bodyPr>
          <a:lstStyle/>
          <a:p>
            <a:pPr marL="0" lvl="0" indent="0" algn="l">
              <a:lnSpc>
                <a:spcPts val="4079"/>
              </a:lnSpc>
              <a:spcBef>
                <a:spcPct val="0"/>
              </a:spcBef>
            </a:pPr>
            <a:r>
              <a:rPr lang="en-US" sz="2399">
                <a:solidFill>
                  <a:srgbClr val="FFFFFF">
                    <a:alpha val="80000"/>
                  </a:srgbClr>
                </a:solidFill>
                <a:latin typeface="Open Sans"/>
                <a:ea typeface="Open Sans"/>
                <a:cs typeface="Open Sans"/>
                <a:sym typeface="Open Sans"/>
              </a:rPr>
              <a:t>Dữ liệu quá</a:t>
            </a:r>
            <a:r>
              <a:rPr lang="en-US" sz="2399" u="none" strike="noStrike">
                <a:solidFill>
                  <a:srgbClr val="FFFFFF">
                    <a:alpha val="80000"/>
                  </a:srgbClr>
                </a:solidFill>
                <a:latin typeface="Open Sans"/>
                <a:ea typeface="Open Sans"/>
                <a:cs typeface="Open Sans"/>
                <a:sym typeface="Open Sans"/>
              </a:rPr>
              <a:t> nhiều ký hiệu, mã chuyên ngành mà người dùng không hiểu → coi như kém chất lượng.</a:t>
            </a:r>
          </a:p>
        </p:txBody>
      </p:sp>
      <p:sp>
        <p:nvSpPr>
          <p:cNvPr id="26" name="TextBox 2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Noto Serif Display"/>
                <a:ea typeface="Noto Serif Display"/>
                <a:cs typeface="Noto Serif Display"/>
                <a:sym typeface="Noto Serif Display"/>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0811C320DB09146B949355C1F67BBAE" ma:contentTypeVersion="7" ma:contentTypeDescription="Create a new document." ma:contentTypeScope="" ma:versionID="ca0fd81b8976538284ed79026d9778b7">
  <xsd:schema xmlns:xsd="http://www.w3.org/2001/XMLSchema" xmlns:xs="http://www.w3.org/2001/XMLSchema" xmlns:p="http://schemas.microsoft.com/office/2006/metadata/properties" xmlns:ns2="fd63efce-8fbd-4040-94f1-ea540616c8b8" targetNamespace="http://schemas.microsoft.com/office/2006/metadata/properties" ma:root="true" ma:fieldsID="7cc8394953fe0f739fd047e49ff5680a" ns2:_="">
    <xsd:import namespace="fd63efce-8fbd-4040-94f1-ea540616c8b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d63efce-8fbd-4040-94f1-ea540616c8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5F07366-9122-4A6C-A05B-9FC7DEA3FBBE}">
  <ds:schemaRefs>
    <ds:schemaRef ds:uri="http://schemas.microsoft.com/sharepoint/v3/contenttype/forms"/>
  </ds:schemaRefs>
</ds:datastoreItem>
</file>

<file path=customXml/itemProps2.xml><?xml version="1.0" encoding="utf-8"?>
<ds:datastoreItem xmlns:ds="http://schemas.openxmlformats.org/officeDocument/2006/customXml" ds:itemID="{2F845182-0F3C-4609-B4BC-998C72F1B056}"/>
</file>

<file path=customXml/itemProps3.xml><?xml version="1.0" encoding="utf-8"?>
<ds:datastoreItem xmlns:ds="http://schemas.openxmlformats.org/officeDocument/2006/customXml" ds:itemID="{EBFC3C9E-8599-4598-B0A1-E9B671506343}">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39</Slides>
  <Notes>0</Notes>
  <HiddenSlides>0</HiddenSlide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Red Modern Bold Data Analysis Presentation</dc:title>
  <cp:revision>4</cp:revision>
  <dcterms:created xsi:type="dcterms:W3CDTF">2006-08-16T00:00:00Z</dcterms:created>
  <dcterms:modified xsi:type="dcterms:W3CDTF">2025-10-16T14:21:14Z</dcterms:modified>
  <dc:identifier>DAGzB33mVNk</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0x01010060811C320DB09146B949355C1F67BBAE</vt:lpwstr>
  </property>
</Properties>
</file>

<file path=docProps/thumbnail.jpeg>
</file>